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9"/>
  </p:notesMasterIdLst>
  <p:handoutMasterIdLst>
    <p:handoutMasterId r:id="rId20"/>
  </p:handoutMasterIdLst>
  <p:sldIdLst>
    <p:sldId id="344" r:id="rId7"/>
    <p:sldId id="320" r:id="rId8"/>
    <p:sldId id="345" r:id="rId9"/>
    <p:sldId id="346" r:id="rId10"/>
    <p:sldId id="347" r:id="rId11"/>
    <p:sldId id="349" r:id="rId12"/>
    <p:sldId id="289" r:id="rId13"/>
    <p:sldId id="287" r:id="rId14"/>
    <p:sldId id="286" r:id="rId15"/>
    <p:sldId id="291" r:id="rId16"/>
    <p:sldId id="294" r:id="rId17"/>
    <p:sldId id="285" r:id="rId18"/>
  </p:sldIdLst>
  <p:sldSz cx="9144000" cy="6858000" type="screen4x3"/>
  <p:notesSz cx="6797675" cy="9926638"/>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BA41"/>
    <a:srgbClr val="17467E"/>
    <a:srgbClr val="CCFFCC"/>
    <a:srgbClr val="617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3F305-17A0-4968-A8F9-DAC97D65C238}" v="63" dt="2021-04-21T19:44:27.922"/>
    <p1510:client id="{5E21E1C7-AF48-4593-B053-C0711C194FC8}" v="60" dt="2021-04-21T20:16:12.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autoAdjust="0"/>
    <p:restoredTop sz="93387" autoAdjust="0"/>
  </p:normalViewPr>
  <p:slideViewPr>
    <p:cSldViewPr snapToObjects="1">
      <p:cViewPr varScale="1">
        <p:scale>
          <a:sx n="106" d="100"/>
          <a:sy n="106" d="100"/>
        </p:scale>
        <p:origin x="176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990"/>
    </p:cViewPr>
  </p:notesTextViewPr>
  <p:sorterViewPr>
    <p:cViewPr>
      <p:scale>
        <a:sx n="100" d="100"/>
        <a:sy n="100" d="100"/>
      </p:scale>
      <p:origin x="0" y="0"/>
    </p:cViewPr>
  </p:sorterViewPr>
  <p:notesViewPr>
    <p:cSldViewPr snapToObjects="1">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694F1A9A-D819-47FF-8651-D7C506795B4E}" type="datetime1">
              <a:rPr lang="en-US"/>
              <a:pPr>
                <a:defRPr/>
              </a:pPr>
              <a:t>10/13/2022</a:t>
            </a:fld>
            <a:endParaRPr lang="en-US"/>
          </a:p>
        </p:txBody>
      </p:sp>
      <p:sp>
        <p:nvSpPr>
          <p:cNvPr id="48132"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A09AE96F-2733-4D59-B2AC-23A72EBE34A3}" type="slidenum">
              <a:rPr lang="en-US"/>
              <a:pPr>
                <a:defRPr/>
              </a:pPr>
              <a:t>‹#›</a:t>
            </a:fld>
            <a:endParaRPr lang="en-US"/>
          </a:p>
        </p:txBody>
      </p:sp>
    </p:spTree>
    <p:extLst>
      <p:ext uri="{BB962C8B-B14F-4D97-AF65-F5344CB8AC3E}">
        <p14:creationId xmlns:p14="http://schemas.microsoft.com/office/powerpoint/2010/main" val="704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87"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fld id="{135D72DE-C36B-4421-AE8D-A754AEBCFB5B}" type="datetime1">
              <a:rPr lang="en-US"/>
              <a:pPr>
                <a:defRPr/>
              </a:pPr>
              <a:t>10/13/2022</a:t>
            </a:fld>
            <a:endParaRPr lang="en-US"/>
          </a:p>
        </p:txBody>
      </p:sp>
      <p:sp>
        <p:nvSpPr>
          <p:cNvPr id="32772"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70A6B5D9-B7CA-4AA7-B900-277FA3D4CE6E}" type="slidenum">
              <a:rPr lang="en-US"/>
              <a:pPr>
                <a:defRPr/>
              </a:pPr>
              <a:t>‹#›</a:t>
            </a:fld>
            <a:endParaRPr lang="en-US"/>
          </a:p>
        </p:txBody>
      </p:sp>
    </p:spTree>
    <p:extLst>
      <p:ext uri="{BB962C8B-B14F-4D97-AF65-F5344CB8AC3E}">
        <p14:creationId xmlns:p14="http://schemas.microsoft.com/office/powerpoint/2010/main" val="23899727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govt.nz/publication/te-ara-whakapiri-principles-and-guidance-last-days-lif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endParaRPr lang="en-NZ"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0A6B5D9-B7CA-4AA7-B900-277FA3D4CE6E}" type="slidenum">
              <a:rPr lang="en-US" smtClean="0"/>
              <a:pPr>
                <a:defRPr/>
              </a:pPr>
              <a:t>1</a:t>
            </a:fld>
            <a:endParaRPr lang="en-US"/>
          </a:p>
        </p:txBody>
      </p:sp>
    </p:spTree>
    <p:extLst>
      <p:ext uri="{BB962C8B-B14F-4D97-AF65-F5344CB8AC3E}">
        <p14:creationId xmlns:p14="http://schemas.microsoft.com/office/powerpoint/2010/main" val="7804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dirty="0"/>
              <a:t>Nationally it is advised that the wording of A, B, C and D options is consistent</a:t>
            </a:r>
          </a:p>
          <a:p>
            <a:r>
              <a:rPr lang="en-US" dirty="0"/>
              <a:t>It is recommended that a relevant patient scenario is discussed.  This would clarify which option (ABCD) is most appropriate for the scenario presented</a:t>
            </a:r>
          </a:p>
          <a:p>
            <a:r>
              <a:rPr lang="en-US" dirty="0"/>
              <a:t>For example:</a:t>
            </a:r>
          </a:p>
          <a:p>
            <a:r>
              <a:rPr lang="en-NZ" sz="1200" kern="1200" dirty="0">
                <a:solidFill>
                  <a:schemeClr val="tx1"/>
                </a:solidFill>
                <a:effectLst/>
                <a:latin typeface="Calibri" pitchFamily="34" charset="0"/>
                <a:ea typeface="ＭＳ Ｐゴシック" pitchFamily="1" charset="-128"/>
                <a:cs typeface="+mn-cs"/>
              </a:rPr>
              <a:t>You would select goal of care </a:t>
            </a:r>
            <a:r>
              <a:rPr lang="en-NZ" sz="1200" b="1" kern="1200" dirty="0">
                <a:solidFill>
                  <a:schemeClr val="tx1"/>
                </a:solidFill>
                <a:effectLst/>
                <a:latin typeface="Calibri" pitchFamily="34" charset="0"/>
                <a:ea typeface="ＭＳ Ｐゴシック" pitchFamily="1" charset="-128"/>
                <a:cs typeface="+mn-cs"/>
              </a:rPr>
              <a:t>‘C’</a:t>
            </a:r>
            <a:r>
              <a:rPr lang="en-NZ" sz="1200" kern="1200" dirty="0">
                <a:solidFill>
                  <a:schemeClr val="tx1"/>
                </a:solidFill>
                <a:effectLst/>
                <a:latin typeface="Calibri" pitchFamily="34" charset="0"/>
                <a:ea typeface="ＭＳ Ｐゴシック" pitchFamily="1" charset="-128"/>
                <a:cs typeface="+mn-cs"/>
              </a:rPr>
              <a:t> where treatment is primarily aimed at improving quality and controlling symptoms. In this case, ICU referral is unlikely to be appropriate, however treatments such as antibiotics, intravenous (IV) fluids, nasogastric feeding, etc may be needed. Treatments should be provided after considering whether the benefit of the treatment will enhance wellbeing and would be easily tolerated by the patient. CPR should not be attempted as it would cause more harm than good.</a:t>
            </a:r>
          </a:p>
          <a:p>
            <a:r>
              <a:rPr lang="en-NZ" sz="1200" kern="1200" dirty="0">
                <a:solidFill>
                  <a:schemeClr val="tx1"/>
                </a:solidFill>
                <a:effectLst/>
                <a:latin typeface="Calibri" pitchFamily="34" charset="0"/>
                <a:ea typeface="ＭＳ Ｐゴシック" pitchFamily="1" charset="-128"/>
                <a:cs typeface="+mn-cs"/>
              </a:rPr>
              <a:t>An example where </a:t>
            </a:r>
            <a:r>
              <a:rPr lang="en-NZ" sz="1200" b="1" kern="1200" dirty="0">
                <a:solidFill>
                  <a:schemeClr val="tx1"/>
                </a:solidFill>
                <a:effectLst/>
                <a:latin typeface="Calibri" pitchFamily="34" charset="0"/>
                <a:ea typeface="ＭＳ Ｐゴシック" pitchFamily="1" charset="-128"/>
                <a:cs typeface="+mn-cs"/>
              </a:rPr>
              <a:t>‘C’</a:t>
            </a:r>
            <a:r>
              <a:rPr lang="en-NZ" sz="1200" kern="1200" dirty="0">
                <a:solidFill>
                  <a:schemeClr val="tx1"/>
                </a:solidFill>
                <a:effectLst/>
                <a:latin typeface="Calibri" pitchFamily="34" charset="0"/>
                <a:ea typeface="ＭＳ Ｐゴシック" pitchFamily="1" charset="-128"/>
                <a:cs typeface="+mn-cs"/>
              </a:rPr>
              <a:t> may be appropriate would be a frailer, older person who is conscious that they are possibly in the last years of their life and who would nevertheless want treatment that could return them to their previous level of independence. Many people in this situation want whatever time they have to be as good as possible. Management of the ups and downs of chronic health conditions is important, but they might not want more onerous treatments to be considered.</a:t>
            </a:r>
          </a:p>
          <a:p>
            <a:r>
              <a:rPr lang="en-NZ" sz="1200" kern="1200" dirty="0">
                <a:solidFill>
                  <a:schemeClr val="tx1"/>
                </a:solidFill>
                <a:effectLst/>
                <a:latin typeface="Calibri" pitchFamily="34" charset="0"/>
                <a:ea typeface="ＭＳ Ｐゴシック" pitchFamily="1" charset="-128"/>
                <a:cs typeface="+mn-cs"/>
              </a:rPr>
              <a:t>Select goal of care </a:t>
            </a:r>
            <a:r>
              <a:rPr lang="en-NZ" sz="1200" b="1" kern="1200" dirty="0">
                <a:solidFill>
                  <a:schemeClr val="tx1"/>
                </a:solidFill>
                <a:effectLst/>
                <a:latin typeface="Calibri" pitchFamily="34" charset="0"/>
                <a:ea typeface="ＭＳ Ｐゴシック" pitchFamily="1" charset="-128"/>
                <a:cs typeface="+mn-cs"/>
              </a:rPr>
              <a:t>‘D’ </a:t>
            </a:r>
            <a:r>
              <a:rPr lang="en-NZ" sz="1200" kern="1200" dirty="0">
                <a:solidFill>
                  <a:schemeClr val="tx1"/>
                </a:solidFill>
                <a:effectLst/>
                <a:latin typeface="Calibri" pitchFamily="34" charset="0"/>
                <a:ea typeface="ＭＳ Ｐゴシック" pitchFamily="1" charset="-128"/>
                <a:cs typeface="+mn-cs"/>
              </a:rPr>
              <a:t>when the patient is dying. End-of-life guidelines, such as </a:t>
            </a:r>
            <a:r>
              <a:rPr lang="en-NZ" sz="1200" i="1" kern="1200" dirty="0">
                <a:solidFill>
                  <a:schemeClr val="tx1"/>
                </a:solidFill>
                <a:effectLst/>
                <a:latin typeface="Calibri" pitchFamily="34" charset="0"/>
                <a:ea typeface="ＭＳ Ｐゴシック" pitchFamily="1" charset="-128"/>
                <a:cs typeface="+mn-cs"/>
              </a:rPr>
              <a:t>Te Ara </a:t>
            </a:r>
            <a:r>
              <a:rPr lang="en-NZ" sz="1200" i="1" kern="1200" dirty="0" err="1">
                <a:solidFill>
                  <a:schemeClr val="tx1"/>
                </a:solidFill>
                <a:effectLst/>
                <a:latin typeface="Calibri" pitchFamily="34" charset="0"/>
                <a:ea typeface="ＭＳ Ｐゴシック" pitchFamily="1" charset="-128"/>
                <a:cs typeface="+mn-cs"/>
              </a:rPr>
              <a:t>Whakapiri</a:t>
            </a:r>
            <a:r>
              <a:rPr lang="en-NZ" sz="1200" kern="1200" dirty="0">
                <a:solidFill>
                  <a:schemeClr val="tx1"/>
                </a:solidFill>
                <a:effectLst/>
                <a:latin typeface="Calibri" pitchFamily="34" charset="0"/>
                <a:ea typeface="ＭＳ Ｐゴシック" pitchFamily="1" charset="-128"/>
                <a:cs typeface="+mn-cs"/>
              </a:rPr>
              <a:t> [</a:t>
            </a:r>
            <a:r>
              <a:rPr lang="en-NZ" sz="1200" u="sng" kern="1200" dirty="0">
                <a:solidFill>
                  <a:schemeClr val="tx1"/>
                </a:solidFill>
                <a:effectLst/>
                <a:latin typeface="Calibri" pitchFamily="34" charset="0"/>
                <a:ea typeface="ＭＳ Ｐゴシック" pitchFamily="1" charset="-128"/>
                <a:cs typeface="+mn-cs"/>
                <a:hlinkClick r:id="rId3"/>
              </a:rPr>
              <a:t>https://www.health.govt.nz/publication/te-ara-whakapiri-principles-and-guidance-last-days-life</a:t>
            </a:r>
            <a:r>
              <a:rPr lang="en-NZ" sz="1200" kern="1200" dirty="0">
                <a:solidFill>
                  <a:schemeClr val="tx1"/>
                </a:solidFill>
                <a:effectLst/>
                <a:latin typeface="Calibri" pitchFamily="34" charset="0"/>
                <a:ea typeface="ＭＳ Ｐゴシック" pitchFamily="1" charset="-128"/>
                <a:cs typeface="+mn-cs"/>
              </a:rPr>
              <a:t>]  should be considered with the aim of alleviation of suffering and allowing natural death. CPR, referral to ICU or 777 calls should not to be attempted</a:t>
            </a:r>
          </a:p>
          <a:p>
            <a:endParaRPr lang="en-US" dirty="0"/>
          </a:p>
        </p:txBody>
      </p:sp>
      <p:sp>
        <p:nvSpPr>
          <p:cNvPr id="4" name="Slide Number Placeholder 3"/>
          <p:cNvSpPr>
            <a:spLocks noGrp="1"/>
          </p:cNvSpPr>
          <p:nvPr>
            <p:ph type="sldNum" sz="quarter" idx="5"/>
          </p:nvPr>
        </p:nvSpPr>
        <p:spPr/>
        <p:txBody>
          <a:bodyPr/>
          <a:lstStyle/>
          <a:p>
            <a:fld id="{A3E4815D-81E1-432A-BC73-79DD4D75FC75}" type="slidenum">
              <a:rPr lang="en-NZ" smtClean="0"/>
              <a:t>11</a:t>
            </a:fld>
            <a:endParaRPr lang="en-NZ"/>
          </a:p>
        </p:txBody>
      </p:sp>
    </p:spTree>
    <p:extLst>
      <p:ext uri="{BB962C8B-B14F-4D97-AF65-F5344CB8AC3E}">
        <p14:creationId xmlns:p14="http://schemas.microsoft.com/office/powerpoint/2010/main" val="330255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dirty="0"/>
              <a:t>Add any ideas/scenarios from the workshop</a:t>
            </a:r>
          </a:p>
        </p:txBody>
      </p:sp>
      <p:sp>
        <p:nvSpPr>
          <p:cNvPr id="4" name="Slide Number Placeholder 3"/>
          <p:cNvSpPr>
            <a:spLocks noGrp="1"/>
          </p:cNvSpPr>
          <p:nvPr>
            <p:ph type="sldNum" sz="quarter" idx="5"/>
          </p:nvPr>
        </p:nvSpPr>
        <p:spPr/>
        <p:txBody>
          <a:bodyPr/>
          <a:lstStyle/>
          <a:p>
            <a:fld id="{A3E4815D-81E1-432A-BC73-79DD4D75FC75}" type="slidenum">
              <a:rPr lang="en-NZ" smtClean="0"/>
              <a:t>12</a:t>
            </a:fld>
            <a:endParaRPr lang="en-NZ"/>
          </a:p>
        </p:txBody>
      </p:sp>
    </p:spTree>
    <p:extLst>
      <p:ext uri="{BB962C8B-B14F-4D97-AF65-F5344CB8AC3E}">
        <p14:creationId xmlns:p14="http://schemas.microsoft.com/office/powerpoint/2010/main" val="128394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NZ" dirty="0"/>
              <a:t>Currently variation across New Zealand</a:t>
            </a:r>
          </a:p>
          <a:p>
            <a:r>
              <a:rPr lang="en-NZ" dirty="0"/>
              <a:t>Some patients are receiving unwanted or unwarranted care</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2</a:t>
            </a:fld>
            <a:endParaRPr lang="en-US"/>
          </a:p>
        </p:txBody>
      </p:sp>
    </p:spTree>
    <p:extLst>
      <p:ext uri="{BB962C8B-B14F-4D97-AF65-F5344CB8AC3E}">
        <p14:creationId xmlns:p14="http://schemas.microsoft.com/office/powerpoint/2010/main" val="301059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3</a:t>
            </a:fld>
            <a:endParaRPr lang="en-US"/>
          </a:p>
        </p:txBody>
      </p:sp>
    </p:spTree>
    <p:extLst>
      <p:ext uri="{BB962C8B-B14F-4D97-AF65-F5344CB8AC3E}">
        <p14:creationId xmlns:p14="http://schemas.microsoft.com/office/powerpoint/2010/main" val="268338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NZ" dirty="0"/>
              <a:t>Discuss current process and what you would propose is changed</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4</a:t>
            </a:fld>
            <a:endParaRPr lang="en-US"/>
          </a:p>
        </p:txBody>
      </p:sp>
    </p:spTree>
    <p:extLst>
      <p:ext uri="{BB962C8B-B14F-4D97-AF65-F5344CB8AC3E}">
        <p14:creationId xmlns:p14="http://schemas.microsoft.com/office/powerpoint/2010/main" val="51390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NZ" dirty="0"/>
              <a:t>Discuss current process and what you would propose is changed</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5</a:t>
            </a:fld>
            <a:endParaRPr lang="en-US"/>
          </a:p>
        </p:txBody>
      </p:sp>
    </p:spTree>
    <p:extLst>
      <p:ext uri="{BB962C8B-B14F-4D97-AF65-F5344CB8AC3E}">
        <p14:creationId xmlns:p14="http://schemas.microsoft.com/office/powerpoint/2010/main" val="413026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dirty="0"/>
              <a:t>What often practitioners' find most confusing about shared goals of care is where it sits with advance care planning and advanced directives.  </a:t>
            </a:r>
          </a:p>
          <a:p>
            <a:endParaRPr lang="en-US" dirty="0"/>
          </a:p>
          <a:p>
            <a:r>
              <a:rPr lang="en-US" dirty="0"/>
              <a:t>Advance care planning is an overarching process that allows patients to explore their future health and their wishes particularly referencing treatment wishes when they can no longer voice their own thoughts.  The process of advance care planning may or may not result in the completion of an advance care plan, or it may simply result in a conversation with wh</a:t>
            </a:r>
            <a:r>
              <a:rPr lang="mi-NZ"/>
              <a:t>ā</a:t>
            </a:r>
            <a:r>
              <a:rPr lang="en-US"/>
              <a:t>nau </a:t>
            </a:r>
            <a:r>
              <a:rPr lang="en-US" dirty="0"/>
              <a:t>or the health care team as to what these preferences may look like.  Advance care plans are enduring but patients are encouraged to review and update these periodically…</a:t>
            </a:r>
          </a:p>
          <a:p>
            <a:endParaRPr lang="en-US" dirty="0"/>
          </a:p>
          <a:p>
            <a:r>
              <a:rPr lang="en-US" dirty="0"/>
              <a:t>Shared goals of care is a similar process to advance care planning in that it places patients and their needs at the </a:t>
            </a:r>
            <a:r>
              <a:rPr lang="en-US" dirty="0" err="1"/>
              <a:t>centre</a:t>
            </a:r>
            <a:r>
              <a:rPr lang="en-US" dirty="0"/>
              <a:t> of the conversation but relates to </a:t>
            </a:r>
            <a:r>
              <a:rPr lang="en-US" b="1" dirty="0"/>
              <a:t>an episode of care- </a:t>
            </a:r>
            <a:r>
              <a:rPr lang="en-US" dirty="0"/>
              <a:t>which at this stage we are referring to hospital care but also may relate to admission to aged residential care.</a:t>
            </a:r>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6</a:t>
            </a:fld>
            <a:endParaRPr lang="en-US"/>
          </a:p>
        </p:txBody>
      </p:sp>
    </p:spTree>
    <p:extLst>
      <p:ext uri="{BB962C8B-B14F-4D97-AF65-F5344CB8AC3E}">
        <p14:creationId xmlns:p14="http://schemas.microsoft.com/office/powerpoint/2010/main" val="164051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NZ" dirty="0"/>
              <a:t>The SGOC decision is usually made by a senior clinician (usually registrar or senior medical officer), however in some organisations this may be another staff member.</a:t>
            </a:r>
          </a:p>
          <a:p>
            <a:r>
              <a:rPr lang="en-NZ" dirty="0"/>
              <a:t>It is important that the SGOC decision is shared with others caring for the patient and the SGOC information is included in the discharge summary</a:t>
            </a:r>
          </a:p>
          <a:p>
            <a:endParaRPr lang="en-NZ" dirty="0"/>
          </a:p>
        </p:txBody>
      </p:sp>
      <p:sp>
        <p:nvSpPr>
          <p:cNvPr id="4" name="Slide Number Placeholder 3"/>
          <p:cNvSpPr>
            <a:spLocks noGrp="1"/>
          </p:cNvSpPr>
          <p:nvPr>
            <p:ph type="sldNum" sz="quarter" idx="5"/>
          </p:nvPr>
        </p:nvSpPr>
        <p:spPr/>
        <p:txBody>
          <a:bodyPr/>
          <a:lstStyle/>
          <a:p>
            <a:pPr>
              <a:defRPr/>
            </a:pPr>
            <a:fld id="{70A6B5D9-B7CA-4AA7-B900-277FA3D4CE6E}" type="slidenum">
              <a:rPr lang="en-US" smtClean="0"/>
              <a:pPr>
                <a:defRPr/>
              </a:pPr>
              <a:t>8</a:t>
            </a:fld>
            <a:endParaRPr lang="en-US"/>
          </a:p>
        </p:txBody>
      </p:sp>
    </p:spTree>
    <p:extLst>
      <p:ext uri="{BB962C8B-B14F-4D97-AF65-F5344CB8AC3E}">
        <p14:creationId xmlns:p14="http://schemas.microsoft.com/office/powerpoint/2010/main" val="106158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SGOC decision is usually made by a senior clinician (usually registrar or senior medical officer), however in some organisations this may be another staff 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It is important that the SGOC decision is shared with others caring for the patient and the SGOC information is included in the discharge summary</a:t>
            </a:r>
            <a:endParaRPr lang="en-US" dirty="0"/>
          </a:p>
          <a:p>
            <a:endParaRPr lang="en-US" dirty="0"/>
          </a:p>
        </p:txBody>
      </p:sp>
      <p:sp>
        <p:nvSpPr>
          <p:cNvPr id="4" name="Slide Number Placeholder 3"/>
          <p:cNvSpPr>
            <a:spLocks noGrp="1"/>
          </p:cNvSpPr>
          <p:nvPr>
            <p:ph type="sldNum" sz="quarter" idx="5"/>
          </p:nvPr>
        </p:nvSpPr>
        <p:spPr/>
        <p:txBody>
          <a:bodyPr/>
          <a:lstStyle/>
          <a:p>
            <a:fld id="{A3E4815D-81E1-432A-BC73-79DD4D75FC75}" type="slidenum">
              <a:rPr lang="en-NZ" smtClean="0"/>
              <a:t>9</a:t>
            </a:fld>
            <a:endParaRPr lang="en-NZ"/>
          </a:p>
        </p:txBody>
      </p:sp>
    </p:spTree>
    <p:extLst>
      <p:ext uri="{BB962C8B-B14F-4D97-AF65-F5344CB8AC3E}">
        <p14:creationId xmlns:p14="http://schemas.microsoft.com/office/powerpoint/2010/main" val="287428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dirty="0"/>
              <a:t>Nationally it is advised that the wording of A, B, C and D options is consistent</a:t>
            </a:r>
          </a:p>
          <a:p>
            <a:r>
              <a:rPr lang="en-US" dirty="0"/>
              <a:t>It is recommended that a relevant patient scenario is discussed.  This would clarify which option (ABCD) is most appropriate for the scenario presented</a:t>
            </a:r>
          </a:p>
          <a:p>
            <a:r>
              <a:rPr lang="en-US" b="1" dirty="0"/>
              <a:t>For example</a:t>
            </a:r>
          </a:p>
          <a:p>
            <a:r>
              <a:rPr lang="en-NZ" sz="1200" kern="1200" dirty="0">
                <a:solidFill>
                  <a:schemeClr val="tx1"/>
                </a:solidFill>
                <a:effectLst/>
                <a:latin typeface="Calibri" pitchFamily="34" charset="0"/>
                <a:ea typeface="ＭＳ Ｐゴシック" pitchFamily="1" charset="-128"/>
                <a:cs typeface="+mn-cs"/>
              </a:rPr>
              <a:t>Select goal of care ‘A’ where the expectation and shared goal is for the patient to recover and when full resuscitation and any other appropriate life-sustaining treatments are recommended and appropriate.</a:t>
            </a:r>
          </a:p>
          <a:p>
            <a:r>
              <a:rPr lang="en-NZ" sz="1200" kern="1200" dirty="0">
                <a:solidFill>
                  <a:schemeClr val="tx1"/>
                </a:solidFill>
                <a:effectLst/>
                <a:latin typeface="Calibri" pitchFamily="34" charset="0"/>
                <a:ea typeface="ＭＳ Ｐゴシック" pitchFamily="1" charset="-128"/>
                <a:cs typeface="+mn-cs"/>
              </a:rPr>
              <a:t>A shared goals of care discussion that results in goal of care </a:t>
            </a:r>
            <a:r>
              <a:rPr lang="en-NZ" sz="1200" b="1" kern="1200" dirty="0">
                <a:solidFill>
                  <a:schemeClr val="tx1"/>
                </a:solidFill>
                <a:effectLst/>
                <a:latin typeface="Calibri" pitchFamily="34" charset="0"/>
                <a:ea typeface="ＭＳ Ｐゴシック" pitchFamily="1" charset="-128"/>
                <a:cs typeface="+mn-cs"/>
              </a:rPr>
              <a:t>‘A’</a:t>
            </a:r>
            <a:r>
              <a:rPr lang="en-NZ" sz="1200" kern="1200" dirty="0">
                <a:solidFill>
                  <a:schemeClr val="tx1"/>
                </a:solidFill>
                <a:effectLst/>
                <a:latin typeface="Calibri" pitchFamily="34" charset="0"/>
                <a:ea typeface="ＭＳ Ｐゴシック" pitchFamily="1" charset="-128"/>
                <a:cs typeface="+mn-cs"/>
              </a:rPr>
              <a:t> being selected may be straightforward and brief if the patient, family and whānau understand the clinical situation and would like full treatment, should the patient deteriorate. This may be able to be discussed on a ward round.</a:t>
            </a:r>
          </a:p>
          <a:p>
            <a:r>
              <a:rPr lang="en-US" dirty="0"/>
              <a:t>resented.</a:t>
            </a:r>
          </a:p>
          <a:p>
            <a:r>
              <a:rPr lang="en-NZ" dirty="0"/>
              <a:t>Select goal of care </a:t>
            </a:r>
            <a:r>
              <a:rPr lang="en-NZ" b="1" dirty="0"/>
              <a:t>‘B’</a:t>
            </a:r>
            <a:r>
              <a:rPr lang="en-NZ" dirty="0"/>
              <a:t> where the expectation and goal are for the patient to recover. However, if the patient was to deteriorate, cardiopulmonary resuscitation (CPR) should not be attempted as it is unlikely to be successful, is likely to cause more harm than good, or the patient does not want it regardless of the outcome. Other treatment may be appropriate such as intensive care unit (ICU) referral, non-invasive ventilation, dialysis etc. </a:t>
            </a:r>
          </a:p>
          <a:p>
            <a:r>
              <a:rPr lang="en-NZ" dirty="0"/>
              <a:t>An example where </a:t>
            </a:r>
            <a:r>
              <a:rPr lang="en-NZ" b="1" dirty="0"/>
              <a:t>‘B’</a:t>
            </a:r>
            <a:r>
              <a:rPr lang="en-NZ" dirty="0"/>
              <a:t> may be appropriate would be an older person in reasonable health, who had future goals or ambitions for which they were prepared to accept a material burden of treatment to return to their previous level of independence.</a:t>
            </a:r>
          </a:p>
          <a:p>
            <a:endParaRPr lang="en-US" dirty="0"/>
          </a:p>
        </p:txBody>
      </p:sp>
      <p:sp>
        <p:nvSpPr>
          <p:cNvPr id="4" name="Slide Number Placeholder 3"/>
          <p:cNvSpPr>
            <a:spLocks noGrp="1"/>
          </p:cNvSpPr>
          <p:nvPr>
            <p:ph type="sldNum" sz="quarter" idx="5"/>
          </p:nvPr>
        </p:nvSpPr>
        <p:spPr/>
        <p:txBody>
          <a:bodyPr/>
          <a:lstStyle/>
          <a:p>
            <a:fld id="{A3E4815D-81E1-432A-BC73-79DD4D75FC75}" type="slidenum">
              <a:rPr lang="en-NZ" smtClean="0"/>
              <a:t>10</a:t>
            </a:fld>
            <a:endParaRPr lang="en-NZ"/>
          </a:p>
        </p:txBody>
      </p:sp>
    </p:spTree>
    <p:extLst>
      <p:ext uri="{BB962C8B-B14F-4D97-AF65-F5344CB8AC3E}">
        <p14:creationId xmlns:p14="http://schemas.microsoft.com/office/powerpoint/2010/main" val="143827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0" y="-9210"/>
            <a:ext cx="9148764" cy="6902647"/>
            <a:chOff x="0" y="-9210"/>
            <a:chExt cx="9148764" cy="6902647"/>
          </a:xfrm>
        </p:grpSpPr>
        <p:pic>
          <p:nvPicPr>
            <p:cNvPr id="9" name="Kowhaiwhai for PPT.png" descr="/Users/adrian/Desktop/Kowhaiwhai for PPT.png"/>
            <p:cNvPicPr>
              <a:picLocks noChangeAspect="1"/>
            </p:cNvPicPr>
            <p:nvPr userDrawn="1"/>
          </p:nvPicPr>
          <p:blipFill>
            <a:blip r:embed="rId2">
              <a:extLst>
                <a:ext uri="{28A0092B-C50C-407E-A947-70E740481C1C}">
                  <a14:useLocalDpi xmlns:a14="http://schemas.microsoft.com/office/drawing/2010/main" val="0"/>
                </a:ext>
              </a:extLst>
            </a:blip>
            <a:srcRect r="1753"/>
            <a:stretch>
              <a:fillRect/>
            </a:stretch>
          </p:blipFill>
          <p:spPr bwMode="auto">
            <a:xfrm>
              <a:off x="304800" y="5914743"/>
              <a:ext cx="8839200"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13552"/>
              <a:ext cx="1905000" cy="9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3176" y="-9210"/>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5093" y="980728"/>
              <a:ext cx="4944853" cy="1462801"/>
            </a:xfrm>
            <a:prstGeom prst="rect">
              <a:avLst/>
            </a:prstGeom>
          </p:spPr>
        </p:pic>
        <p:sp>
          <p:nvSpPr>
            <p:cNvPr id="13" name="Flowchart: Card 3"/>
            <p:cNvSpPr/>
            <p:nvPr userDrawn="1"/>
          </p:nvSpPr>
          <p:spPr>
            <a:xfrm flipV="1">
              <a:off x="398712" y="316549"/>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
        <p:nvSpPr>
          <p:cNvPr id="2" name="Title 1"/>
          <p:cNvSpPr>
            <a:spLocks noGrp="1"/>
          </p:cNvSpPr>
          <p:nvPr>
            <p:ph type="ctrTitle"/>
          </p:nvPr>
        </p:nvSpPr>
        <p:spPr>
          <a:xfrm>
            <a:off x="688976" y="278093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81128"/>
            <a:ext cx="6400800" cy="10576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9032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1390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40"/>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7145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14400"/>
            <a:ext cx="8229600" cy="731838"/>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3661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pic>
        <p:nvPicPr>
          <p:cNvPr id="6"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14400"/>
            <a:ext cx="8229600" cy="731838"/>
          </a:xfr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752600"/>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7526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648200" y="4038600"/>
            <a:ext cx="4038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77691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userDrawn="1"/>
        </p:nvSpPr>
        <p:spPr>
          <a:xfrm>
            <a:off x="3176" y="-9210"/>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540" y="836712"/>
            <a:ext cx="2998955" cy="887160"/>
          </a:xfrm>
          <a:prstGeom prst="rect">
            <a:avLst/>
          </a:prstGeom>
        </p:spPr>
      </p:pic>
      <p:sp>
        <p:nvSpPr>
          <p:cNvPr id="13" name="Flowchart: Card 3"/>
          <p:cNvSpPr/>
          <p:nvPr userDrawn="1"/>
        </p:nvSpPr>
        <p:spPr>
          <a:xfrm flipV="1">
            <a:off x="398712" y="316549"/>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8" name="Group 7"/>
          <p:cNvGrpSpPr/>
          <p:nvPr userDrawn="1"/>
        </p:nvGrpSpPr>
        <p:grpSpPr>
          <a:xfrm>
            <a:off x="0" y="5877272"/>
            <a:ext cx="9139872" cy="981442"/>
            <a:chOff x="0" y="4146825"/>
            <a:chExt cx="9139872" cy="981442"/>
          </a:xfrm>
        </p:grpSpPr>
        <p:pic>
          <p:nvPicPr>
            <p:cNvPr id="9" name="Kowhaiwhai for PPT.png" descr="/Users/adrian/Desktop/Kowhaiwhai for PPT.png"/>
            <p:cNvPicPr>
              <a:picLocks noChangeAspect="1"/>
            </p:cNvPicPr>
            <p:nvPr userDrawn="1"/>
          </p:nvPicPr>
          <p:blipFill rotWithShape="1">
            <a:blip r:embed="rId3">
              <a:extLst>
                <a:ext uri="{28A0092B-C50C-407E-A947-70E740481C1C}">
                  <a14:useLocalDpi xmlns:a14="http://schemas.microsoft.com/office/drawing/2010/main" val="0"/>
                </a:ext>
              </a:extLst>
            </a:blip>
            <a:srcRect r="8157"/>
            <a:stretch/>
          </p:blipFill>
          <p:spPr bwMode="auto">
            <a:xfrm>
              <a:off x="3452336" y="4146825"/>
              <a:ext cx="5687536"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Kowhaiwhai for PPT.png" descr="/Users/adrian/Desktop/Kowhaiwhai for PPT.png"/>
            <p:cNvPicPr>
              <a:picLocks noChangeAspect="1"/>
            </p:cNvPicPr>
            <p:nvPr userDrawn="1"/>
          </p:nvPicPr>
          <p:blipFill>
            <a:blip r:embed="rId3">
              <a:extLst>
                <a:ext uri="{28A0092B-C50C-407E-A947-70E740481C1C}">
                  <a14:useLocalDpi xmlns:a14="http://schemas.microsoft.com/office/drawing/2010/main" val="0"/>
                </a:ext>
              </a:extLst>
            </a:blip>
            <a:srcRect r="1753"/>
            <a:stretch>
              <a:fillRect/>
            </a:stretch>
          </p:blipFill>
          <p:spPr bwMode="auto">
            <a:xfrm>
              <a:off x="0" y="4149573"/>
              <a:ext cx="6084168"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p:cNvPicPr>
            <p:nvPr userDrawn="1"/>
          </p:nvPicPr>
          <p:blipFill rotWithShape="1">
            <a:blip r:embed="rId4">
              <a:extLst>
                <a:ext uri="{28A0092B-C50C-407E-A947-70E740481C1C}">
                  <a14:useLocalDpi xmlns:a14="http://schemas.microsoft.com/office/drawing/2010/main" val="0"/>
                </a:ext>
              </a:extLst>
            </a:blip>
            <a:srcRect b="21438"/>
            <a:stretch/>
          </p:blipFill>
          <p:spPr bwMode="auto">
            <a:xfrm>
              <a:off x="0" y="4244582"/>
              <a:ext cx="1475656" cy="8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4"/>
          <p:cNvSpPr/>
          <p:nvPr userDrawn="1"/>
        </p:nvSpPr>
        <p:spPr>
          <a:xfrm>
            <a:off x="0" y="1"/>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18" name="Flowchart: Card 3"/>
          <p:cNvSpPr/>
          <p:nvPr userDrawn="1"/>
        </p:nvSpPr>
        <p:spPr>
          <a:xfrm flipV="1">
            <a:off x="395536" y="325760"/>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1201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1006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Tree>
    <p:extLst>
      <p:ext uri="{BB962C8B-B14F-4D97-AF65-F5344CB8AC3E}">
        <p14:creationId xmlns:p14="http://schemas.microsoft.com/office/powerpoint/2010/main" val="260817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69406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050"/>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25443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41587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02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394766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558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73881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914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7526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0" fontAlgn="base" hangingPunct="0">
        <a:spcBef>
          <a:spcPct val="0"/>
        </a:spcBef>
        <a:spcAft>
          <a:spcPct val="0"/>
        </a:spcAft>
        <a:defRPr sz="4000" b="1" kern="1200">
          <a:solidFill>
            <a:schemeClr val="tx2"/>
          </a:solidFill>
          <a:latin typeface="Arial" panose="020B0604020202020204" pitchFamily="34" charset="0"/>
          <a:ea typeface="ＭＳ Ｐゴシック" pitchFamily="-65"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panose="020B0604020202020204" pitchFamily="34" charset="0"/>
          <a:ea typeface="ＭＳ Ｐゴシック" pitchFamily="-65" charset="-128"/>
          <a:cs typeface="Arial" panose="020B0604020202020204" pitchFamily="34" charset="0"/>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Arial" panose="020B0604020202020204" pitchFamily="34" charset="0"/>
          <a:ea typeface="ＭＳ Ｐゴシック" pitchFamily="-65" charset="-128"/>
          <a:cs typeface="Arial" panose="020B0604020202020204" pitchFamily="34" charset="0"/>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Arial" panose="020B0604020202020204" pitchFamily="34" charset="0"/>
          <a:ea typeface="ＭＳ Ｐゴシック" pitchFamily="-65" charset="-128"/>
          <a:cs typeface="Arial" panose="020B0604020202020204" pitchFamily="34" charset="0"/>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Arial" panose="020B0604020202020204" pitchFamily="34" charset="0"/>
          <a:ea typeface="ＭＳ Ｐゴシック" pitchFamily="-65"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png"/><Relationship Id="rId42" Type="http://schemas.openxmlformats.org/officeDocument/2006/relationships/image" Target="../media/image46.png"/><Relationship Id="rId47" Type="http://schemas.openxmlformats.org/officeDocument/2006/relationships/image" Target="../media/image51.png"/><Relationship Id="rId50" Type="http://schemas.openxmlformats.org/officeDocument/2006/relationships/image" Target="../media/image54.pn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40" Type="http://schemas.openxmlformats.org/officeDocument/2006/relationships/image" Target="../media/image44.pn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JPG"/><Relationship Id="rId5" Type="http://schemas.openxmlformats.org/officeDocument/2006/relationships/image" Target="../media/image9.png"/><Relationship Id="rId61" Type="http://schemas.openxmlformats.org/officeDocument/2006/relationships/image" Target="../media/image65.png"/><Relationship Id="rId19" Type="http://schemas.openxmlformats.org/officeDocument/2006/relationships/image" Target="../media/image2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png"/><Relationship Id="rId56" Type="http://schemas.openxmlformats.org/officeDocument/2006/relationships/image" Target="../media/image60.pn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46" Type="http://schemas.openxmlformats.org/officeDocument/2006/relationships/image" Target="../media/image50.png"/><Relationship Id="rId59" Type="http://schemas.openxmlformats.org/officeDocument/2006/relationships/image" Target="../media/image63.png"/><Relationship Id="rId20" Type="http://schemas.openxmlformats.org/officeDocument/2006/relationships/image" Target="../media/image24.png"/><Relationship Id="rId41" Type="http://schemas.openxmlformats.org/officeDocument/2006/relationships/image" Target="../media/image45.png"/><Relationship Id="rId54" Type="http://schemas.openxmlformats.org/officeDocument/2006/relationships/image" Target="../media/image58.png"/><Relationship Id="rId6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556792"/>
            <a:ext cx="8928992" cy="738664"/>
          </a:xfrm>
          <a:prstGeom prst="rect">
            <a:avLst/>
          </a:prstGeom>
          <a:noFill/>
        </p:spPr>
        <p:txBody>
          <a:bodyPr wrap="square" rtlCol="0">
            <a:spAutoFit/>
          </a:bodyPr>
          <a:lstStyle/>
          <a:p>
            <a:pPr algn="ctr"/>
            <a:r>
              <a:rPr lang="mi-NZ" sz="4200" b="1" dirty="0">
                <a:solidFill>
                  <a:schemeClr val="tx2"/>
                </a:solidFill>
                <a:latin typeface="Arial" panose="020B0604020202020204" pitchFamily="34" charset="0"/>
                <a:ea typeface="ＭＳ Ｐゴシック" pitchFamily="-65" charset="-128"/>
                <a:cs typeface="Arial" panose="020B0604020202020204" pitchFamily="34" charset="0"/>
              </a:rPr>
              <a:t>Shared goals of care</a:t>
            </a:r>
          </a:p>
        </p:txBody>
      </p:sp>
      <p:pic>
        <p:nvPicPr>
          <p:cNvPr id="4" name="Picture 3">
            <a:extLst>
              <a:ext uri="{FF2B5EF4-FFF2-40B4-BE49-F238E27FC236}">
                <a16:creationId xmlns:a16="http://schemas.microsoft.com/office/drawing/2014/main" id="{EB372F08-44E9-4FF0-9298-A300A22787E9}"/>
              </a:ext>
            </a:extLst>
          </p:cNvPr>
          <p:cNvPicPr>
            <a:picLocks noChangeAspect="1"/>
          </p:cNvPicPr>
          <p:nvPr/>
        </p:nvPicPr>
        <p:blipFill>
          <a:blip r:embed="rId3"/>
          <a:stretch>
            <a:fillRect/>
          </a:stretch>
        </p:blipFill>
        <p:spPr>
          <a:xfrm>
            <a:off x="3238846" y="2470564"/>
            <a:ext cx="2354762" cy="1538651"/>
          </a:xfrm>
          <a:prstGeom prst="rect">
            <a:avLst/>
          </a:prstGeom>
        </p:spPr>
      </p:pic>
      <p:sp>
        <p:nvSpPr>
          <p:cNvPr id="2" name="Title 1">
            <a:extLst>
              <a:ext uri="{FF2B5EF4-FFF2-40B4-BE49-F238E27FC236}">
                <a16:creationId xmlns:a16="http://schemas.microsoft.com/office/drawing/2014/main" id="{219AFE8E-5B66-4AD4-93C9-6AC6ACB6B66E}"/>
              </a:ext>
            </a:extLst>
          </p:cNvPr>
          <p:cNvSpPr>
            <a:spLocks noGrp="1"/>
          </p:cNvSpPr>
          <p:nvPr>
            <p:ph type="title"/>
          </p:nvPr>
        </p:nvSpPr>
        <p:spPr>
          <a:xfrm>
            <a:off x="1713539" y="4309954"/>
            <a:ext cx="5716921" cy="566738"/>
          </a:xfrm>
        </p:spPr>
        <p:txBody>
          <a:bodyPr/>
          <a:lstStyle/>
          <a:p>
            <a:pPr algn="ctr"/>
            <a:r>
              <a:rPr lang="en-NZ" sz="3000" dirty="0"/>
              <a:t>An introduction</a:t>
            </a:r>
          </a:p>
        </p:txBody>
      </p:sp>
      <p:sp>
        <p:nvSpPr>
          <p:cNvPr id="7" name="Text Placeholder 6">
            <a:extLst>
              <a:ext uri="{FF2B5EF4-FFF2-40B4-BE49-F238E27FC236}">
                <a16:creationId xmlns:a16="http://schemas.microsoft.com/office/drawing/2014/main" id="{E0F2A75E-893F-46FA-997C-18B2C53A9E19}"/>
              </a:ext>
            </a:extLst>
          </p:cNvPr>
          <p:cNvSpPr>
            <a:spLocks noGrp="1"/>
          </p:cNvSpPr>
          <p:nvPr>
            <p:ph type="body" sz="half" idx="2"/>
          </p:nvPr>
        </p:nvSpPr>
        <p:spPr>
          <a:xfrm>
            <a:off x="1828799" y="5367338"/>
            <a:ext cx="5486400" cy="804862"/>
          </a:xfrm>
        </p:spPr>
        <p:txBody>
          <a:bodyPr/>
          <a:lstStyle/>
          <a:p>
            <a:pPr algn="ctr"/>
            <a:endParaRPr lang="en-NZ" dirty="0"/>
          </a:p>
        </p:txBody>
      </p:sp>
    </p:spTree>
    <p:extLst>
      <p:ext uri="{BB962C8B-B14F-4D97-AF65-F5344CB8AC3E}">
        <p14:creationId xmlns:p14="http://schemas.microsoft.com/office/powerpoint/2010/main" val="19542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5" descr="Graphical user interface, text, application&#10;&#10;Description automatically generated">
            <a:extLst>
              <a:ext uri="{FF2B5EF4-FFF2-40B4-BE49-F238E27FC236}">
                <a16:creationId xmlns:a16="http://schemas.microsoft.com/office/drawing/2014/main" id="{5E8DBD04-F4E4-4B87-90FE-FE030735A7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39" r="1986"/>
          <a:stretch/>
        </p:blipFill>
        <p:spPr>
          <a:xfrm>
            <a:off x="827584" y="1897122"/>
            <a:ext cx="7512054" cy="174049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352C359-837F-40BF-90CC-9FC22D35CEAD}"/>
              </a:ext>
            </a:extLst>
          </p:cNvPr>
          <p:cNvPicPr>
            <a:picLocks noChangeAspect="1"/>
          </p:cNvPicPr>
          <p:nvPr/>
        </p:nvPicPr>
        <p:blipFill>
          <a:blip r:embed="rId4"/>
          <a:stretch>
            <a:fillRect/>
          </a:stretch>
        </p:blipFill>
        <p:spPr>
          <a:xfrm>
            <a:off x="899592" y="3844888"/>
            <a:ext cx="7440046" cy="2248408"/>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B1D49B02-B2BE-44DE-8B6D-C276BF299FC9}"/>
              </a:ext>
            </a:extLst>
          </p:cNvPr>
          <p:cNvSpPr>
            <a:spLocks noGrp="1"/>
          </p:cNvSpPr>
          <p:nvPr>
            <p:ph type="title"/>
          </p:nvPr>
        </p:nvSpPr>
        <p:spPr/>
        <p:txBody>
          <a:bodyPr/>
          <a:lstStyle/>
          <a:p>
            <a:r>
              <a:rPr lang="mi-NZ" dirty="0"/>
              <a:t>Option A or B</a:t>
            </a:r>
            <a:endParaRPr lang="en-NZ" dirty="0"/>
          </a:p>
        </p:txBody>
      </p:sp>
    </p:spTree>
    <p:extLst>
      <p:ext uri="{BB962C8B-B14F-4D97-AF65-F5344CB8AC3E}">
        <p14:creationId xmlns:p14="http://schemas.microsoft.com/office/powerpoint/2010/main" val="5878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FD6CC8-0AA3-474D-889A-A370BBF5B734}"/>
              </a:ext>
            </a:extLst>
          </p:cNvPr>
          <p:cNvSpPr>
            <a:spLocks noGrp="1"/>
          </p:cNvSpPr>
          <p:nvPr>
            <p:ph idx="1"/>
          </p:nvPr>
        </p:nvSpPr>
        <p:spPr>
          <a:xfrm>
            <a:off x="-101600" y="1701802"/>
            <a:ext cx="8940800" cy="4525963"/>
          </a:xfrm>
        </p:spPr>
        <p:txBody>
          <a:bodyPr/>
          <a:lstStyle/>
          <a:p>
            <a:endParaRPr lang="en-US" dirty="0"/>
          </a:p>
          <a:p>
            <a:pPr marL="0" indent="0">
              <a:buNone/>
            </a:pPr>
            <a:endParaRPr lang="en-US" dirty="0"/>
          </a:p>
        </p:txBody>
      </p:sp>
      <p:pic>
        <p:nvPicPr>
          <p:cNvPr id="7" name="Content Placeholder 6">
            <a:extLst>
              <a:ext uri="{FF2B5EF4-FFF2-40B4-BE49-F238E27FC236}">
                <a16:creationId xmlns:a16="http://schemas.microsoft.com/office/drawing/2014/main" id="{F66A5403-F460-4F50-83B7-731CC0019686}"/>
              </a:ext>
            </a:extLst>
          </p:cNvPr>
          <p:cNvPicPr>
            <a:picLocks noChangeAspect="1"/>
          </p:cNvPicPr>
          <p:nvPr/>
        </p:nvPicPr>
        <p:blipFill>
          <a:blip r:embed="rId3"/>
          <a:stretch>
            <a:fillRect/>
          </a:stretch>
        </p:blipFill>
        <p:spPr>
          <a:xfrm>
            <a:off x="855410" y="1916832"/>
            <a:ext cx="7518400" cy="224562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A555A92C-6512-4BD3-B592-2CF7A0189B43}"/>
              </a:ext>
            </a:extLst>
          </p:cNvPr>
          <p:cNvPicPr>
            <a:picLocks noChangeAspect="1"/>
          </p:cNvPicPr>
          <p:nvPr/>
        </p:nvPicPr>
        <p:blipFill>
          <a:blip r:embed="rId4"/>
          <a:stretch>
            <a:fillRect/>
          </a:stretch>
        </p:blipFill>
        <p:spPr>
          <a:xfrm>
            <a:off x="846667" y="4293096"/>
            <a:ext cx="7526292" cy="2032000"/>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162D8892-6192-4554-8920-100CD8147380}"/>
              </a:ext>
            </a:extLst>
          </p:cNvPr>
          <p:cNvSpPr>
            <a:spLocks noGrp="1"/>
          </p:cNvSpPr>
          <p:nvPr>
            <p:ph type="title"/>
          </p:nvPr>
        </p:nvSpPr>
        <p:spPr/>
        <p:txBody>
          <a:bodyPr/>
          <a:lstStyle/>
          <a:p>
            <a:r>
              <a:rPr lang="mi-NZ" dirty="0"/>
              <a:t>Option C or D</a:t>
            </a:r>
            <a:endParaRPr lang="en-NZ" dirty="0"/>
          </a:p>
        </p:txBody>
      </p:sp>
    </p:spTree>
    <p:extLst>
      <p:ext uri="{BB962C8B-B14F-4D97-AF65-F5344CB8AC3E}">
        <p14:creationId xmlns:p14="http://schemas.microsoft.com/office/powerpoint/2010/main" val="147871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9FAE5-3FF0-489F-9426-D48F20040819}"/>
              </a:ext>
            </a:extLst>
          </p:cNvPr>
          <p:cNvSpPr>
            <a:spLocks noGrp="1"/>
          </p:cNvSpPr>
          <p:nvPr>
            <p:ph idx="1"/>
          </p:nvPr>
        </p:nvSpPr>
        <p:spPr>
          <a:xfrm>
            <a:off x="457200" y="2006600"/>
            <a:ext cx="8229600" cy="3556000"/>
          </a:xfrm>
        </p:spPr>
        <p:txBody>
          <a:bodyPr>
            <a:noAutofit/>
          </a:bodyPr>
          <a:lstStyle/>
          <a:p>
            <a:pPr marL="0" indent="0">
              <a:buNone/>
            </a:pPr>
            <a:r>
              <a:rPr lang="en-US" sz="2600" dirty="0"/>
              <a:t>Resources: </a:t>
            </a:r>
          </a:p>
          <a:p>
            <a:r>
              <a:rPr lang="en-US" sz="2600" dirty="0"/>
              <a:t>www.hqsc.govt.nz/our-programmes/patient-deterioration/workstreams/shared-goals-of-care</a:t>
            </a:r>
          </a:p>
          <a:p>
            <a:r>
              <a:rPr lang="en-NZ" sz="2600" dirty="0"/>
              <a:t>https://www.hqsc.govt.nz/our-work/advance-care-planning/talkingcovid/</a:t>
            </a:r>
            <a:endParaRPr lang="en-US" sz="2600" dirty="0"/>
          </a:p>
          <a:p>
            <a:pPr marL="0" indent="0">
              <a:buNone/>
            </a:pPr>
            <a:endParaRPr lang="en-US" sz="2600"/>
          </a:p>
          <a:p>
            <a:pPr marL="0" indent="0">
              <a:buNone/>
            </a:pPr>
            <a:r>
              <a:rPr lang="en-US" sz="2600"/>
              <a:t>For </a:t>
            </a:r>
            <a:r>
              <a:rPr lang="en-US" sz="2600" dirty="0"/>
              <a:t>advice, contact your </a:t>
            </a:r>
            <a:r>
              <a:rPr lang="en-US" sz="2600" dirty="0" err="1"/>
              <a:t>organisation’s</a:t>
            </a:r>
            <a:r>
              <a:rPr lang="en-US" sz="2600" dirty="0"/>
              <a:t> patient deterioration </a:t>
            </a:r>
            <a:r>
              <a:rPr lang="en-US" sz="2600" dirty="0" err="1"/>
              <a:t>programme</a:t>
            </a:r>
            <a:r>
              <a:rPr lang="en-US" sz="2600" dirty="0"/>
              <a:t> lead.</a:t>
            </a:r>
          </a:p>
          <a:p>
            <a:pPr marL="685783" indent="-685783">
              <a:buFont typeface="+mj-lt"/>
              <a:buAutoNum type="arabicPeriod"/>
            </a:pPr>
            <a:endParaRPr lang="en-US" sz="2600" dirty="0"/>
          </a:p>
        </p:txBody>
      </p:sp>
      <p:sp>
        <p:nvSpPr>
          <p:cNvPr id="4" name="Title 3">
            <a:extLst>
              <a:ext uri="{FF2B5EF4-FFF2-40B4-BE49-F238E27FC236}">
                <a16:creationId xmlns:a16="http://schemas.microsoft.com/office/drawing/2014/main" id="{EF4F7207-9E69-4C64-B9FF-3AA9243EC606}"/>
              </a:ext>
            </a:extLst>
          </p:cNvPr>
          <p:cNvSpPr>
            <a:spLocks noGrp="1"/>
          </p:cNvSpPr>
          <p:nvPr>
            <p:ph type="title"/>
          </p:nvPr>
        </p:nvSpPr>
        <p:spPr/>
        <p:txBody>
          <a:bodyPr/>
          <a:lstStyle/>
          <a:p>
            <a:r>
              <a:rPr lang="mi-NZ" dirty="0"/>
              <a:t>Support </a:t>
            </a:r>
            <a:endParaRPr lang="en-NZ" dirty="0"/>
          </a:p>
        </p:txBody>
      </p:sp>
    </p:spTree>
    <p:extLst>
      <p:ext uri="{BB962C8B-B14F-4D97-AF65-F5344CB8AC3E}">
        <p14:creationId xmlns:p14="http://schemas.microsoft.com/office/powerpoint/2010/main" val="58399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EF59F-6EA5-463A-871E-9E781E356C2A}"/>
              </a:ext>
            </a:extLst>
          </p:cNvPr>
          <p:cNvSpPr>
            <a:spLocks noGrp="1"/>
          </p:cNvSpPr>
          <p:nvPr>
            <p:ph idx="1"/>
          </p:nvPr>
        </p:nvSpPr>
        <p:spPr/>
        <p:txBody>
          <a:bodyPr/>
          <a:lstStyle/>
          <a:p>
            <a:pPr marL="0" indent="0">
              <a:buNone/>
            </a:pPr>
            <a:endParaRPr lang="en-NZ" sz="2600" dirty="0"/>
          </a:p>
          <a:p>
            <a:pPr marL="0" indent="0">
              <a:buNone/>
            </a:pPr>
            <a:r>
              <a:rPr lang="en-NZ" sz="2600" dirty="0"/>
              <a:t>‘Shared goals of care are when clinicians, patients, families and whānau explore patients’ values, the care and treatment options available and agree the goal of care for the current admission, if the patient deteriorates.’</a:t>
            </a:r>
          </a:p>
          <a:p>
            <a:endParaRPr lang="en-NZ" sz="2600" dirty="0"/>
          </a:p>
        </p:txBody>
      </p:sp>
      <p:sp>
        <p:nvSpPr>
          <p:cNvPr id="4" name="Title 1">
            <a:extLst>
              <a:ext uri="{FF2B5EF4-FFF2-40B4-BE49-F238E27FC236}">
                <a16:creationId xmlns:a16="http://schemas.microsoft.com/office/drawing/2014/main" id="{857A9830-E277-4B77-888B-982EF72A9EB5}"/>
              </a:ext>
            </a:extLst>
          </p:cNvPr>
          <p:cNvSpPr>
            <a:spLocks noGrp="1"/>
          </p:cNvSpPr>
          <p:nvPr>
            <p:ph type="title"/>
          </p:nvPr>
        </p:nvSpPr>
        <p:spPr>
          <a:xfrm>
            <a:off x="457200" y="914400"/>
            <a:ext cx="8229600" cy="731838"/>
          </a:xfrm>
        </p:spPr>
        <p:txBody>
          <a:bodyPr/>
          <a:lstStyle/>
          <a:p>
            <a:r>
              <a:rPr lang="mi-NZ" dirty="0"/>
              <a:t>What are shared goals of care?</a:t>
            </a:r>
            <a:endParaRPr lang="en-NZ" dirty="0"/>
          </a:p>
        </p:txBody>
      </p:sp>
    </p:spTree>
    <p:extLst>
      <p:ext uri="{BB962C8B-B14F-4D97-AF65-F5344CB8AC3E}">
        <p14:creationId xmlns:p14="http://schemas.microsoft.com/office/powerpoint/2010/main" val="96386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EF59F-6EA5-463A-871E-9E781E356C2A}"/>
              </a:ext>
            </a:extLst>
          </p:cNvPr>
          <p:cNvSpPr>
            <a:spLocks noGrp="1"/>
          </p:cNvSpPr>
          <p:nvPr>
            <p:ph idx="1"/>
          </p:nvPr>
        </p:nvSpPr>
        <p:spPr/>
        <p:txBody>
          <a:bodyPr/>
          <a:lstStyle/>
          <a:p>
            <a:pPr marL="342891" indent="-342891" defTabSz="914377" fontAlgn="auto">
              <a:spcAft>
                <a:spcPts val="0"/>
              </a:spcAft>
              <a:buFont typeface="Arial" panose="020B0604020202020204" pitchFamily="34" charset="0"/>
              <a:buChar char="•"/>
            </a:pPr>
            <a:endParaRPr lang="en-US" sz="2600" dirty="0"/>
          </a:p>
          <a:p>
            <a:pPr marL="342891" indent="-342891" defTabSz="914377" fontAlgn="auto">
              <a:spcAft>
                <a:spcPts val="0"/>
              </a:spcAft>
              <a:buFont typeface="Arial" panose="020B0604020202020204" pitchFamily="34" charset="0"/>
              <a:buChar char="•"/>
            </a:pPr>
            <a:r>
              <a:rPr lang="en-US" sz="2600" dirty="0"/>
              <a:t>There is variation across New Zealand</a:t>
            </a:r>
          </a:p>
          <a:p>
            <a:pPr marL="342891" indent="-342891" defTabSz="914377" fontAlgn="auto">
              <a:spcAft>
                <a:spcPts val="0"/>
              </a:spcAft>
              <a:buFont typeface="Arial" panose="020B0604020202020204" pitchFamily="34" charset="0"/>
              <a:buChar char="•"/>
            </a:pPr>
            <a:r>
              <a:rPr lang="en-US" sz="2600" dirty="0"/>
              <a:t>Some patients are receiving unwanted or unwarranted care</a:t>
            </a:r>
          </a:p>
          <a:p>
            <a:pPr marL="0" indent="0" defTabSz="914377" fontAlgn="auto">
              <a:spcAft>
                <a:spcPts val="0"/>
              </a:spcAft>
              <a:buNone/>
            </a:pPr>
            <a:endParaRPr lang="en-US" sz="2600" dirty="0"/>
          </a:p>
          <a:p>
            <a:pPr marL="0" indent="0" defTabSz="914377" fontAlgn="auto">
              <a:spcAft>
                <a:spcPts val="0"/>
              </a:spcAft>
              <a:buNone/>
            </a:pPr>
            <a:r>
              <a:rPr lang="en-US" sz="2600" dirty="0"/>
              <a:t>Discussion:</a:t>
            </a:r>
          </a:p>
          <a:p>
            <a:pPr marL="342891" indent="-342891" defTabSz="914377" fontAlgn="auto">
              <a:spcAft>
                <a:spcPts val="0"/>
              </a:spcAft>
              <a:buFont typeface="Arial" panose="020B0604020202020204" pitchFamily="34" charset="0"/>
              <a:buChar char="•"/>
            </a:pPr>
            <a:r>
              <a:rPr lang="en-US" sz="2600" dirty="0"/>
              <a:t>Can you think of a relevant case/incident/ complaint in your organisation related to goals of care?</a:t>
            </a:r>
            <a:endParaRPr lang="en-NZ" sz="2600" dirty="0"/>
          </a:p>
        </p:txBody>
      </p:sp>
      <p:sp>
        <p:nvSpPr>
          <p:cNvPr id="4" name="Title 1">
            <a:extLst>
              <a:ext uri="{FF2B5EF4-FFF2-40B4-BE49-F238E27FC236}">
                <a16:creationId xmlns:a16="http://schemas.microsoft.com/office/drawing/2014/main" id="{857A9830-E277-4B77-888B-982EF72A9EB5}"/>
              </a:ext>
            </a:extLst>
          </p:cNvPr>
          <p:cNvSpPr>
            <a:spLocks noGrp="1"/>
          </p:cNvSpPr>
          <p:nvPr>
            <p:ph type="title"/>
          </p:nvPr>
        </p:nvSpPr>
        <p:spPr>
          <a:xfrm>
            <a:off x="457200" y="914400"/>
            <a:ext cx="8229600" cy="731838"/>
          </a:xfrm>
        </p:spPr>
        <p:txBody>
          <a:bodyPr/>
          <a:lstStyle/>
          <a:p>
            <a:r>
              <a:rPr lang="mi-NZ" dirty="0"/>
              <a:t>Why shared goals of care?</a:t>
            </a:r>
            <a:endParaRPr lang="en-NZ" dirty="0"/>
          </a:p>
        </p:txBody>
      </p:sp>
    </p:spTree>
    <p:extLst>
      <p:ext uri="{BB962C8B-B14F-4D97-AF65-F5344CB8AC3E}">
        <p14:creationId xmlns:p14="http://schemas.microsoft.com/office/powerpoint/2010/main" val="335653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EF59F-6EA5-463A-871E-9E781E356C2A}"/>
              </a:ext>
            </a:extLst>
          </p:cNvPr>
          <p:cNvSpPr>
            <a:spLocks noGrp="1"/>
          </p:cNvSpPr>
          <p:nvPr>
            <p:ph idx="1"/>
          </p:nvPr>
        </p:nvSpPr>
        <p:spPr>
          <a:xfrm>
            <a:off x="451358" y="2060848"/>
            <a:ext cx="8229600" cy="4258146"/>
          </a:xfrm>
        </p:spPr>
        <p:txBody>
          <a:bodyPr/>
          <a:lstStyle/>
          <a:p>
            <a:pPr marL="0" indent="0">
              <a:buNone/>
            </a:pPr>
            <a:r>
              <a:rPr lang="en-US" sz="2600" dirty="0"/>
              <a:t>Shared goals of care principles:</a:t>
            </a:r>
          </a:p>
          <a:p>
            <a:pPr marL="285750" indent="-285750">
              <a:buFont typeface="Arial" panose="020B0604020202020204" pitchFamily="34" charset="0"/>
              <a:buChar char="•"/>
            </a:pPr>
            <a:r>
              <a:rPr lang="en-US" sz="2600" dirty="0"/>
              <a:t>should happen close to admission</a:t>
            </a:r>
          </a:p>
          <a:p>
            <a:pPr marL="285750" indent="-285750">
              <a:buFont typeface="Arial" panose="020B0604020202020204" pitchFamily="34" charset="0"/>
              <a:buChar char="•"/>
            </a:pPr>
            <a:r>
              <a:rPr lang="en-US" sz="2600" dirty="0"/>
              <a:t>are facilitated by an appropriate clinician</a:t>
            </a:r>
          </a:p>
          <a:p>
            <a:pPr marL="285750" indent="-285750">
              <a:buFont typeface="Arial" panose="020B0604020202020204" pitchFamily="34" charset="0"/>
              <a:buChar char="•"/>
            </a:pPr>
            <a:r>
              <a:rPr lang="en-US" sz="2600" dirty="0"/>
              <a:t>include those the patient wishes to have with them</a:t>
            </a:r>
          </a:p>
          <a:p>
            <a:pPr marL="285750" indent="-285750">
              <a:buFont typeface="Arial" panose="020B0604020202020204" pitchFamily="34" charset="0"/>
              <a:buChar char="•"/>
            </a:pPr>
            <a:r>
              <a:rPr lang="en-US" sz="2600" dirty="0"/>
              <a:t>have cultural safety as an essential component</a:t>
            </a:r>
          </a:p>
          <a:p>
            <a:pPr marL="285750" indent="-285750">
              <a:buFont typeface="Arial" panose="020B0604020202020204" pitchFamily="34" charset="0"/>
              <a:buChar char="•"/>
            </a:pPr>
            <a:r>
              <a:rPr lang="en-US" sz="2600" dirty="0"/>
              <a:t>take place in an environment that maintains patients’ privacy and dignity</a:t>
            </a:r>
          </a:p>
          <a:p>
            <a:pPr marL="285750" indent="-285750">
              <a:buFont typeface="Arial" panose="020B0604020202020204" pitchFamily="34" charset="0"/>
              <a:buChar char="•"/>
            </a:pPr>
            <a:r>
              <a:rPr lang="en-US" sz="2600" dirty="0"/>
              <a:t>are clearly documented.</a:t>
            </a:r>
          </a:p>
        </p:txBody>
      </p:sp>
      <p:sp>
        <p:nvSpPr>
          <p:cNvPr id="2" name="Title 1">
            <a:extLst>
              <a:ext uri="{FF2B5EF4-FFF2-40B4-BE49-F238E27FC236}">
                <a16:creationId xmlns:a16="http://schemas.microsoft.com/office/drawing/2014/main" id="{ED8367EF-D828-4B55-B70E-37BF7DA12901}"/>
              </a:ext>
            </a:extLst>
          </p:cNvPr>
          <p:cNvSpPr>
            <a:spLocks noGrp="1"/>
          </p:cNvSpPr>
          <p:nvPr>
            <p:ph type="title"/>
          </p:nvPr>
        </p:nvSpPr>
        <p:spPr/>
        <p:txBody>
          <a:bodyPr/>
          <a:lstStyle/>
          <a:p>
            <a:r>
              <a:rPr lang="mi-NZ" dirty="0"/>
              <a:t>Principles</a:t>
            </a:r>
            <a:endParaRPr lang="en-NZ" dirty="0"/>
          </a:p>
        </p:txBody>
      </p:sp>
    </p:spTree>
    <p:extLst>
      <p:ext uri="{BB962C8B-B14F-4D97-AF65-F5344CB8AC3E}">
        <p14:creationId xmlns:p14="http://schemas.microsoft.com/office/powerpoint/2010/main" val="372916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DEA945-9783-4E0E-9966-8D93F1380466}"/>
              </a:ext>
            </a:extLst>
          </p:cNvPr>
          <p:cNvSpPr>
            <a:spLocks noGrp="1"/>
          </p:cNvSpPr>
          <p:nvPr>
            <p:ph type="title"/>
          </p:nvPr>
        </p:nvSpPr>
        <p:spPr/>
        <p:txBody>
          <a:bodyPr/>
          <a:lstStyle/>
          <a:p>
            <a:r>
              <a:rPr lang="mi-NZ" dirty="0"/>
              <a:t>Principles</a:t>
            </a:r>
            <a:endParaRPr lang="en-NZ" dirty="0"/>
          </a:p>
        </p:txBody>
      </p:sp>
      <p:sp>
        <p:nvSpPr>
          <p:cNvPr id="3" name="Content Placeholder 2">
            <a:extLst>
              <a:ext uri="{FF2B5EF4-FFF2-40B4-BE49-F238E27FC236}">
                <a16:creationId xmlns:a16="http://schemas.microsoft.com/office/drawing/2014/main" id="{54FEF59F-6EA5-463A-871E-9E781E356C2A}"/>
              </a:ext>
            </a:extLst>
          </p:cNvPr>
          <p:cNvSpPr>
            <a:spLocks noGrp="1"/>
          </p:cNvSpPr>
          <p:nvPr>
            <p:ph idx="1"/>
          </p:nvPr>
        </p:nvSpPr>
        <p:spPr/>
        <p:txBody>
          <a:bodyPr/>
          <a:lstStyle/>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Shared goals of care are supported by governance systems, </a:t>
            </a:r>
            <a:r>
              <a:rPr lang="en-US" sz="2600" dirty="0" err="1"/>
              <a:t>organisational</a:t>
            </a:r>
            <a:r>
              <a:rPr lang="en-US" sz="2600" dirty="0"/>
              <a:t> culture and resourcing.</a:t>
            </a:r>
          </a:p>
          <a:p>
            <a:pPr marL="285750" indent="-285750">
              <a:buFont typeface="Arial" panose="020B0604020202020204" pitchFamily="34" charset="0"/>
              <a:buChar char="•"/>
            </a:pPr>
            <a:r>
              <a:rPr lang="en-US" sz="2600" dirty="0"/>
              <a:t>Patients, whānau and clinicians are supported before, during and after the discussion.</a:t>
            </a:r>
          </a:p>
        </p:txBody>
      </p:sp>
      <p:pic>
        <p:nvPicPr>
          <p:cNvPr id="2" name="Picture 1">
            <a:extLst>
              <a:ext uri="{FF2B5EF4-FFF2-40B4-BE49-F238E27FC236}">
                <a16:creationId xmlns:a16="http://schemas.microsoft.com/office/drawing/2014/main" id="{DBFC6D66-D773-475C-89FF-B4AC6A08FD1A}"/>
              </a:ext>
            </a:extLst>
          </p:cNvPr>
          <p:cNvPicPr>
            <a:picLocks noChangeAspect="1"/>
          </p:cNvPicPr>
          <p:nvPr/>
        </p:nvPicPr>
        <p:blipFill>
          <a:blip r:embed="rId3"/>
          <a:stretch>
            <a:fillRect/>
          </a:stretch>
        </p:blipFill>
        <p:spPr>
          <a:xfrm>
            <a:off x="6835805" y="4979584"/>
            <a:ext cx="2292133" cy="1561114"/>
          </a:xfrm>
          <a:prstGeom prst="rect">
            <a:avLst/>
          </a:prstGeom>
        </p:spPr>
      </p:pic>
    </p:spTree>
    <p:extLst>
      <p:ext uri="{BB962C8B-B14F-4D97-AF65-F5344CB8AC3E}">
        <p14:creationId xmlns:p14="http://schemas.microsoft.com/office/powerpoint/2010/main" val="323283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3D0056-BD09-4636-97E9-0376046BFB80}"/>
              </a:ext>
            </a:extLst>
          </p:cNvPr>
          <p:cNvGrpSpPr/>
          <p:nvPr/>
        </p:nvGrpSpPr>
        <p:grpSpPr>
          <a:xfrm>
            <a:off x="510412" y="566758"/>
            <a:ext cx="8123175" cy="5724484"/>
            <a:chOff x="1295401" y="305388"/>
            <a:chExt cx="9466613" cy="6490037"/>
          </a:xfrm>
        </p:grpSpPr>
        <p:pic>
          <p:nvPicPr>
            <p:cNvPr id="7" name="Picture 6" descr="A picture containing drawing&#10;&#10;Description automatically generated">
              <a:extLst>
                <a:ext uri="{FF2B5EF4-FFF2-40B4-BE49-F238E27FC236}">
                  <a16:creationId xmlns:a16="http://schemas.microsoft.com/office/drawing/2014/main" id="{246AF70A-FC68-4E40-BDC2-F70DE2DCEF81}"/>
                </a:ext>
              </a:extLst>
            </p:cNvPr>
            <p:cNvPicPr>
              <a:picLocks noChangeAspect="1"/>
            </p:cNvPicPr>
            <p:nvPr/>
          </p:nvPicPr>
          <p:blipFill>
            <a:blip r:embed="rId3"/>
            <a:stretch>
              <a:fillRect/>
            </a:stretch>
          </p:blipFill>
          <p:spPr>
            <a:xfrm>
              <a:off x="1295401" y="956252"/>
              <a:ext cx="9466613" cy="4401848"/>
            </a:xfrm>
            <a:prstGeom prst="rect">
              <a:avLst/>
            </a:prstGeom>
          </p:spPr>
        </p:pic>
        <p:pic>
          <p:nvPicPr>
            <p:cNvPr id="5" name="Picture 4" descr="A picture containing clothing, table, sitting, computer&#10;&#10;Description automatically generated">
              <a:extLst>
                <a:ext uri="{FF2B5EF4-FFF2-40B4-BE49-F238E27FC236}">
                  <a16:creationId xmlns:a16="http://schemas.microsoft.com/office/drawing/2014/main" id="{89845301-6A5C-CC43-BCA2-1761CEF71B0E}"/>
                </a:ext>
              </a:extLst>
            </p:cNvPr>
            <p:cNvPicPr>
              <a:picLocks noChangeAspect="1"/>
            </p:cNvPicPr>
            <p:nvPr/>
          </p:nvPicPr>
          <p:blipFill>
            <a:blip r:embed="rId4"/>
            <a:stretch>
              <a:fillRect/>
            </a:stretch>
          </p:blipFill>
          <p:spPr>
            <a:xfrm>
              <a:off x="1903022" y="2043609"/>
              <a:ext cx="8609610" cy="3058957"/>
            </a:xfrm>
            <a:prstGeom prst="rect">
              <a:avLst/>
            </a:prstGeom>
          </p:spPr>
        </p:pic>
        <p:pic>
          <p:nvPicPr>
            <p:cNvPr id="9" name="Picture 8" descr="A picture containing tableware, dishware, plate, drawing&#10;&#10;Description automatically generated">
              <a:extLst>
                <a:ext uri="{FF2B5EF4-FFF2-40B4-BE49-F238E27FC236}">
                  <a16:creationId xmlns:a16="http://schemas.microsoft.com/office/drawing/2014/main" id="{0EF1BEEC-BC3D-9741-81DA-F0C3E7643E3D}"/>
                </a:ext>
              </a:extLst>
            </p:cNvPr>
            <p:cNvPicPr>
              <a:picLocks noChangeAspect="1"/>
            </p:cNvPicPr>
            <p:nvPr/>
          </p:nvPicPr>
          <p:blipFill>
            <a:blip r:embed="rId5"/>
            <a:stretch>
              <a:fillRect/>
            </a:stretch>
          </p:blipFill>
          <p:spPr>
            <a:xfrm>
              <a:off x="3386965" y="1411880"/>
              <a:ext cx="858046" cy="467487"/>
            </a:xfrm>
            <a:prstGeom prst="rect">
              <a:avLst/>
            </a:prstGeom>
          </p:spPr>
        </p:pic>
        <p:pic>
          <p:nvPicPr>
            <p:cNvPr id="11" name="Picture 10" descr="A picture containing tableware, plate, dishware, drawing&#10;&#10;Description automatically generated">
              <a:extLst>
                <a:ext uri="{FF2B5EF4-FFF2-40B4-BE49-F238E27FC236}">
                  <a16:creationId xmlns:a16="http://schemas.microsoft.com/office/drawing/2014/main" id="{CD48DD06-994C-6645-805C-9050642DAC95}"/>
                </a:ext>
              </a:extLst>
            </p:cNvPr>
            <p:cNvPicPr>
              <a:picLocks noChangeAspect="1"/>
            </p:cNvPicPr>
            <p:nvPr/>
          </p:nvPicPr>
          <p:blipFill>
            <a:blip r:embed="rId6"/>
            <a:stretch>
              <a:fillRect/>
            </a:stretch>
          </p:blipFill>
          <p:spPr>
            <a:xfrm>
              <a:off x="4414617" y="1143467"/>
              <a:ext cx="930811" cy="348405"/>
            </a:xfrm>
            <a:prstGeom prst="rect">
              <a:avLst/>
            </a:prstGeom>
          </p:spPr>
        </p:pic>
        <p:pic>
          <p:nvPicPr>
            <p:cNvPr id="13" name="Picture 12" descr="A picture containing tableware, plate, dishware, drawing&#10;&#10;Description automatically generated">
              <a:extLst>
                <a:ext uri="{FF2B5EF4-FFF2-40B4-BE49-F238E27FC236}">
                  <a16:creationId xmlns:a16="http://schemas.microsoft.com/office/drawing/2014/main" id="{F68519EE-845C-364E-9A1A-C7B72D2A9760}"/>
                </a:ext>
              </a:extLst>
            </p:cNvPr>
            <p:cNvPicPr>
              <a:picLocks noChangeAspect="1"/>
            </p:cNvPicPr>
            <p:nvPr/>
          </p:nvPicPr>
          <p:blipFill>
            <a:blip r:embed="rId7"/>
            <a:stretch>
              <a:fillRect/>
            </a:stretch>
          </p:blipFill>
          <p:spPr>
            <a:xfrm>
              <a:off x="8282711" y="1499901"/>
              <a:ext cx="473261" cy="397741"/>
            </a:xfrm>
            <a:prstGeom prst="rect">
              <a:avLst/>
            </a:prstGeom>
          </p:spPr>
        </p:pic>
        <p:pic>
          <p:nvPicPr>
            <p:cNvPr id="15" name="Picture 14" descr="A picture containing tableware, dishware, plate, drawing&#10;&#10;Description automatically generated">
              <a:extLst>
                <a:ext uri="{FF2B5EF4-FFF2-40B4-BE49-F238E27FC236}">
                  <a16:creationId xmlns:a16="http://schemas.microsoft.com/office/drawing/2014/main" id="{11B20709-7B60-5F4C-A00D-3A5CDDD28AF0}"/>
                </a:ext>
              </a:extLst>
            </p:cNvPr>
            <p:cNvPicPr>
              <a:picLocks noChangeAspect="1"/>
            </p:cNvPicPr>
            <p:nvPr/>
          </p:nvPicPr>
          <p:blipFill>
            <a:blip r:embed="rId8"/>
            <a:stretch>
              <a:fillRect/>
            </a:stretch>
          </p:blipFill>
          <p:spPr>
            <a:xfrm rot="21345661">
              <a:off x="6980377" y="1112874"/>
              <a:ext cx="930811" cy="481832"/>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A28677A2-0EE5-0A43-B892-D3BAB652F3BA}"/>
                </a:ext>
              </a:extLst>
            </p:cNvPr>
            <p:cNvPicPr>
              <a:picLocks noChangeAspect="1"/>
            </p:cNvPicPr>
            <p:nvPr/>
          </p:nvPicPr>
          <p:blipFill>
            <a:blip r:embed="rId9"/>
            <a:stretch>
              <a:fillRect/>
            </a:stretch>
          </p:blipFill>
          <p:spPr>
            <a:xfrm>
              <a:off x="5778911" y="1090089"/>
              <a:ext cx="751446" cy="232842"/>
            </a:xfrm>
            <a:prstGeom prst="rect">
              <a:avLst/>
            </a:prstGeom>
          </p:spPr>
        </p:pic>
        <p:pic>
          <p:nvPicPr>
            <p:cNvPr id="19" name="Picture 18" descr="A picture containing drawing, hat&#10;&#10;Description automatically generated">
              <a:extLst>
                <a:ext uri="{FF2B5EF4-FFF2-40B4-BE49-F238E27FC236}">
                  <a16:creationId xmlns:a16="http://schemas.microsoft.com/office/drawing/2014/main" id="{7A97EFAE-A4F1-4C4E-B33B-48A9DB76A5F2}"/>
                </a:ext>
              </a:extLst>
            </p:cNvPr>
            <p:cNvPicPr>
              <a:picLocks noChangeAspect="1"/>
            </p:cNvPicPr>
            <p:nvPr/>
          </p:nvPicPr>
          <p:blipFill>
            <a:blip r:embed="rId10"/>
            <a:stretch>
              <a:fillRect/>
            </a:stretch>
          </p:blipFill>
          <p:spPr>
            <a:xfrm>
              <a:off x="3312211" y="2079099"/>
              <a:ext cx="790560" cy="392662"/>
            </a:xfrm>
            <a:prstGeom prst="rect">
              <a:avLst/>
            </a:prstGeom>
          </p:spPr>
        </p:pic>
        <p:pic>
          <p:nvPicPr>
            <p:cNvPr id="21" name="Picture 20">
              <a:extLst>
                <a:ext uri="{FF2B5EF4-FFF2-40B4-BE49-F238E27FC236}">
                  <a16:creationId xmlns:a16="http://schemas.microsoft.com/office/drawing/2014/main" id="{5C5C7FB2-DB28-CA4C-918F-2C6B714F4B04}"/>
                </a:ext>
              </a:extLst>
            </p:cNvPr>
            <p:cNvPicPr>
              <a:picLocks noChangeAspect="1"/>
            </p:cNvPicPr>
            <p:nvPr/>
          </p:nvPicPr>
          <p:blipFill>
            <a:blip r:embed="rId11"/>
            <a:stretch>
              <a:fillRect/>
            </a:stretch>
          </p:blipFill>
          <p:spPr>
            <a:xfrm>
              <a:off x="2532201" y="691144"/>
              <a:ext cx="7165200" cy="187570"/>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70B4C529-536D-AE4E-BF2E-05ECC995F092}"/>
                </a:ext>
              </a:extLst>
            </p:cNvPr>
            <p:cNvPicPr>
              <a:picLocks noChangeAspect="1"/>
            </p:cNvPicPr>
            <p:nvPr/>
          </p:nvPicPr>
          <p:blipFill>
            <a:blip r:embed="rId12"/>
            <a:stretch>
              <a:fillRect/>
            </a:stretch>
          </p:blipFill>
          <p:spPr>
            <a:xfrm>
              <a:off x="3149413" y="6088234"/>
              <a:ext cx="1138463" cy="399460"/>
            </a:xfrm>
            <a:prstGeom prst="rect">
              <a:avLst/>
            </a:prstGeom>
          </p:spPr>
        </p:pic>
        <p:pic>
          <p:nvPicPr>
            <p:cNvPr id="31" name="Picture 30" descr="A picture containing book&#10;&#10;Description automatically generated">
              <a:extLst>
                <a:ext uri="{FF2B5EF4-FFF2-40B4-BE49-F238E27FC236}">
                  <a16:creationId xmlns:a16="http://schemas.microsoft.com/office/drawing/2014/main" id="{B205276C-BE62-684E-BAB6-2B9D3C22F800}"/>
                </a:ext>
              </a:extLst>
            </p:cNvPr>
            <p:cNvPicPr>
              <a:picLocks noChangeAspect="1"/>
            </p:cNvPicPr>
            <p:nvPr/>
          </p:nvPicPr>
          <p:blipFill>
            <a:blip r:embed="rId13"/>
            <a:stretch>
              <a:fillRect/>
            </a:stretch>
          </p:blipFill>
          <p:spPr>
            <a:xfrm>
              <a:off x="6657714" y="3095542"/>
              <a:ext cx="994574" cy="783292"/>
            </a:xfrm>
            <a:prstGeom prst="rect">
              <a:avLst/>
            </a:prstGeom>
          </p:spPr>
        </p:pic>
        <p:pic>
          <p:nvPicPr>
            <p:cNvPr id="33" name="Picture 32" descr="A close up of a sign&#10;&#10;Description automatically generated">
              <a:extLst>
                <a:ext uri="{FF2B5EF4-FFF2-40B4-BE49-F238E27FC236}">
                  <a16:creationId xmlns:a16="http://schemas.microsoft.com/office/drawing/2014/main" id="{66CB6945-C5EF-2B45-A5B2-071E4E319AF8}"/>
                </a:ext>
              </a:extLst>
            </p:cNvPr>
            <p:cNvPicPr>
              <a:picLocks noChangeAspect="1"/>
            </p:cNvPicPr>
            <p:nvPr/>
          </p:nvPicPr>
          <p:blipFill>
            <a:blip r:embed="rId14"/>
            <a:stretch>
              <a:fillRect/>
            </a:stretch>
          </p:blipFill>
          <p:spPr>
            <a:xfrm>
              <a:off x="2776327" y="3777758"/>
              <a:ext cx="796158" cy="461772"/>
            </a:xfrm>
            <a:prstGeom prst="rect">
              <a:avLst/>
            </a:prstGeom>
          </p:spPr>
        </p:pic>
        <p:pic>
          <p:nvPicPr>
            <p:cNvPr id="35" name="Picture 34" descr="A picture containing drawing, hat&#10;&#10;Description automatically generated">
              <a:extLst>
                <a:ext uri="{FF2B5EF4-FFF2-40B4-BE49-F238E27FC236}">
                  <a16:creationId xmlns:a16="http://schemas.microsoft.com/office/drawing/2014/main" id="{C57ABC4A-3B32-9549-A7EA-FB87048EBB6C}"/>
                </a:ext>
              </a:extLst>
            </p:cNvPr>
            <p:cNvPicPr>
              <a:picLocks noChangeAspect="1"/>
            </p:cNvPicPr>
            <p:nvPr/>
          </p:nvPicPr>
          <p:blipFill>
            <a:blip r:embed="rId15"/>
            <a:stretch>
              <a:fillRect/>
            </a:stretch>
          </p:blipFill>
          <p:spPr>
            <a:xfrm>
              <a:off x="4210186" y="4596407"/>
              <a:ext cx="669746" cy="343459"/>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627D3E5C-D108-F34B-9A63-8221BEC64306}"/>
                </a:ext>
              </a:extLst>
            </p:cNvPr>
            <p:cNvPicPr>
              <a:picLocks noChangeAspect="1"/>
            </p:cNvPicPr>
            <p:nvPr/>
          </p:nvPicPr>
          <p:blipFill>
            <a:blip r:embed="rId16"/>
            <a:stretch>
              <a:fillRect/>
            </a:stretch>
          </p:blipFill>
          <p:spPr>
            <a:xfrm>
              <a:off x="4893946" y="3080044"/>
              <a:ext cx="243204" cy="605716"/>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1515C438-7E0D-8B48-9A4B-9090DA56274B}"/>
                </a:ext>
              </a:extLst>
            </p:cNvPr>
            <p:cNvPicPr>
              <a:picLocks noChangeAspect="1"/>
            </p:cNvPicPr>
            <p:nvPr/>
          </p:nvPicPr>
          <p:blipFill>
            <a:blip r:embed="rId17"/>
            <a:stretch>
              <a:fillRect/>
            </a:stretch>
          </p:blipFill>
          <p:spPr>
            <a:xfrm>
              <a:off x="5137150" y="3087252"/>
              <a:ext cx="245290" cy="605716"/>
            </a:xfrm>
            <a:prstGeom prst="rect">
              <a:avLst/>
            </a:prstGeom>
          </p:spPr>
        </p:pic>
        <p:pic>
          <p:nvPicPr>
            <p:cNvPr id="41" name="Picture 40" descr="A close up of a sign&#10;&#10;Description automatically generated">
              <a:extLst>
                <a:ext uri="{FF2B5EF4-FFF2-40B4-BE49-F238E27FC236}">
                  <a16:creationId xmlns:a16="http://schemas.microsoft.com/office/drawing/2014/main" id="{1612C7BB-A9FC-FC41-903E-1F91689D90B7}"/>
                </a:ext>
              </a:extLst>
            </p:cNvPr>
            <p:cNvPicPr>
              <a:picLocks noChangeAspect="1"/>
            </p:cNvPicPr>
            <p:nvPr/>
          </p:nvPicPr>
          <p:blipFill>
            <a:blip r:embed="rId18"/>
            <a:stretch>
              <a:fillRect/>
            </a:stretch>
          </p:blipFill>
          <p:spPr>
            <a:xfrm>
              <a:off x="5764945" y="1918758"/>
              <a:ext cx="473261" cy="351286"/>
            </a:xfrm>
            <a:prstGeom prst="rect">
              <a:avLst/>
            </a:prstGeom>
          </p:spPr>
        </p:pic>
        <p:pic>
          <p:nvPicPr>
            <p:cNvPr id="43" name="Picture 42" descr="A close up of a plate&#10;&#10;Description automatically generated">
              <a:extLst>
                <a:ext uri="{FF2B5EF4-FFF2-40B4-BE49-F238E27FC236}">
                  <a16:creationId xmlns:a16="http://schemas.microsoft.com/office/drawing/2014/main" id="{6EF3B22E-3360-A94C-9B51-203631F9C735}"/>
                </a:ext>
              </a:extLst>
            </p:cNvPr>
            <p:cNvPicPr>
              <a:picLocks noChangeAspect="1"/>
            </p:cNvPicPr>
            <p:nvPr/>
          </p:nvPicPr>
          <p:blipFill>
            <a:blip r:embed="rId19"/>
            <a:stretch>
              <a:fillRect/>
            </a:stretch>
          </p:blipFill>
          <p:spPr>
            <a:xfrm>
              <a:off x="5980897" y="4493054"/>
              <a:ext cx="478655" cy="172710"/>
            </a:xfrm>
            <a:prstGeom prst="rect">
              <a:avLst/>
            </a:prstGeom>
          </p:spPr>
        </p:pic>
        <p:pic>
          <p:nvPicPr>
            <p:cNvPr id="45" name="Picture 44" descr="A close up of a bottle&#10;&#10;Description automatically generated">
              <a:extLst>
                <a:ext uri="{FF2B5EF4-FFF2-40B4-BE49-F238E27FC236}">
                  <a16:creationId xmlns:a16="http://schemas.microsoft.com/office/drawing/2014/main" id="{FCC97B12-E6A9-914B-9E1A-DEB038E9BA1B}"/>
                </a:ext>
              </a:extLst>
            </p:cNvPr>
            <p:cNvPicPr>
              <a:picLocks noChangeAspect="1"/>
            </p:cNvPicPr>
            <p:nvPr/>
          </p:nvPicPr>
          <p:blipFill>
            <a:blip r:embed="rId20"/>
            <a:stretch>
              <a:fillRect/>
            </a:stretch>
          </p:blipFill>
          <p:spPr>
            <a:xfrm>
              <a:off x="9622929" y="2996338"/>
              <a:ext cx="669382" cy="695461"/>
            </a:xfrm>
            <a:prstGeom prst="rect">
              <a:avLst/>
            </a:prstGeom>
          </p:spPr>
        </p:pic>
        <p:pic>
          <p:nvPicPr>
            <p:cNvPr id="47" name="Picture 46" descr="A close up of a sign&#10;&#10;Description automatically generated">
              <a:extLst>
                <a:ext uri="{FF2B5EF4-FFF2-40B4-BE49-F238E27FC236}">
                  <a16:creationId xmlns:a16="http://schemas.microsoft.com/office/drawing/2014/main" id="{E6161E7C-D25A-0E4D-A3CE-737661F8E835}"/>
                </a:ext>
              </a:extLst>
            </p:cNvPr>
            <p:cNvPicPr>
              <a:picLocks noChangeAspect="1"/>
            </p:cNvPicPr>
            <p:nvPr/>
          </p:nvPicPr>
          <p:blipFill>
            <a:blip r:embed="rId21"/>
            <a:stretch>
              <a:fillRect/>
            </a:stretch>
          </p:blipFill>
          <p:spPr>
            <a:xfrm>
              <a:off x="4671233" y="2664261"/>
              <a:ext cx="544819" cy="1051738"/>
            </a:xfrm>
            <a:prstGeom prst="rect">
              <a:avLst/>
            </a:prstGeom>
          </p:spPr>
        </p:pic>
        <p:pic>
          <p:nvPicPr>
            <p:cNvPr id="61" name="Picture 60" descr="A picture containing food&#10;&#10;Description automatically generated">
              <a:extLst>
                <a:ext uri="{FF2B5EF4-FFF2-40B4-BE49-F238E27FC236}">
                  <a16:creationId xmlns:a16="http://schemas.microsoft.com/office/drawing/2014/main" id="{06F6755D-D275-8E4A-9CD1-A7CF5DBCFF8F}"/>
                </a:ext>
              </a:extLst>
            </p:cNvPr>
            <p:cNvPicPr>
              <a:picLocks noChangeAspect="1"/>
            </p:cNvPicPr>
            <p:nvPr/>
          </p:nvPicPr>
          <p:blipFill>
            <a:blip r:embed="rId22"/>
            <a:stretch>
              <a:fillRect/>
            </a:stretch>
          </p:blipFill>
          <p:spPr>
            <a:xfrm rot="60000">
              <a:off x="4288412" y="1451493"/>
              <a:ext cx="4342280" cy="696608"/>
            </a:xfrm>
            <a:prstGeom prst="rect">
              <a:avLst/>
            </a:prstGeom>
          </p:spPr>
        </p:pic>
        <p:pic>
          <p:nvPicPr>
            <p:cNvPr id="49" name="Picture 48" descr="A close up of a sign&#10;&#10;Description automatically generated">
              <a:extLst>
                <a:ext uri="{FF2B5EF4-FFF2-40B4-BE49-F238E27FC236}">
                  <a16:creationId xmlns:a16="http://schemas.microsoft.com/office/drawing/2014/main" id="{1EED8458-9FE2-724F-B12B-F91CB879D54A}"/>
                </a:ext>
              </a:extLst>
            </p:cNvPr>
            <p:cNvPicPr>
              <a:picLocks noChangeAspect="1"/>
            </p:cNvPicPr>
            <p:nvPr/>
          </p:nvPicPr>
          <p:blipFill>
            <a:blip r:embed="rId23"/>
            <a:stretch>
              <a:fillRect/>
            </a:stretch>
          </p:blipFill>
          <p:spPr>
            <a:xfrm>
              <a:off x="6364841" y="2455288"/>
              <a:ext cx="589450" cy="1130186"/>
            </a:xfrm>
            <a:prstGeom prst="rect">
              <a:avLst/>
            </a:prstGeom>
          </p:spPr>
        </p:pic>
        <p:pic>
          <p:nvPicPr>
            <p:cNvPr id="51" name="Picture 50" descr="A drawing of a face&#10;&#10;Description automatically generated">
              <a:extLst>
                <a:ext uri="{FF2B5EF4-FFF2-40B4-BE49-F238E27FC236}">
                  <a16:creationId xmlns:a16="http://schemas.microsoft.com/office/drawing/2014/main" id="{C134B4AB-62C8-A948-889A-8B35621423F6}"/>
                </a:ext>
              </a:extLst>
            </p:cNvPr>
            <p:cNvPicPr>
              <a:picLocks noChangeAspect="1"/>
            </p:cNvPicPr>
            <p:nvPr/>
          </p:nvPicPr>
          <p:blipFill>
            <a:blip r:embed="rId24"/>
            <a:stretch>
              <a:fillRect/>
            </a:stretch>
          </p:blipFill>
          <p:spPr>
            <a:xfrm>
              <a:off x="4163325" y="3446461"/>
              <a:ext cx="310628" cy="363277"/>
            </a:xfrm>
            <a:prstGeom prst="rect">
              <a:avLst/>
            </a:prstGeom>
          </p:spPr>
        </p:pic>
        <p:pic>
          <p:nvPicPr>
            <p:cNvPr id="53" name="Picture 52">
              <a:extLst>
                <a:ext uri="{FF2B5EF4-FFF2-40B4-BE49-F238E27FC236}">
                  <a16:creationId xmlns:a16="http://schemas.microsoft.com/office/drawing/2014/main" id="{D529276B-AD00-AA4D-AAA7-5DC442E5508C}"/>
                </a:ext>
              </a:extLst>
            </p:cNvPr>
            <p:cNvPicPr>
              <a:picLocks noChangeAspect="1"/>
            </p:cNvPicPr>
            <p:nvPr/>
          </p:nvPicPr>
          <p:blipFill>
            <a:blip r:embed="rId25"/>
            <a:stretch>
              <a:fillRect/>
            </a:stretch>
          </p:blipFill>
          <p:spPr>
            <a:xfrm>
              <a:off x="4061717" y="3848687"/>
              <a:ext cx="412236" cy="109582"/>
            </a:xfrm>
            <a:prstGeom prst="rect">
              <a:avLst/>
            </a:prstGeom>
          </p:spPr>
        </p:pic>
        <p:pic>
          <p:nvPicPr>
            <p:cNvPr id="55" name="Picture 54" descr="A picture containing drawing, photo, hat, food&#10;&#10;Description automatically generated">
              <a:extLst>
                <a:ext uri="{FF2B5EF4-FFF2-40B4-BE49-F238E27FC236}">
                  <a16:creationId xmlns:a16="http://schemas.microsoft.com/office/drawing/2014/main" id="{488BA1CA-FCB9-B64E-8C2C-588DE9AC932B}"/>
                </a:ext>
              </a:extLst>
            </p:cNvPr>
            <p:cNvPicPr>
              <a:picLocks noChangeAspect="1"/>
            </p:cNvPicPr>
            <p:nvPr/>
          </p:nvPicPr>
          <p:blipFill>
            <a:blip r:embed="rId26"/>
            <a:stretch>
              <a:fillRect/>
            </a:stretch>
          </p:blipFill>
          <p:spPr>
            <a:xfrm>
              <a:off x="5910406" y="4083988"/>
              <a:ext cx="673144" cy="417644"/>
            </a:xfrm>
            <a:prstGeom prst="rect">
              <a:avLst/>
            </a:prstGeom>
          </p:spPr>
        </p:pic>
        <p:pic>
          <p:nvPicPr>
            <p:cNvPr id="57" name="Picture 56" descr="A picture containing plate, food, light&#10;&#10;Description automatically generated">
              <a:extLst>
                <a:ext uri="{FF2B5EF4-FFF2-40B4-BE49-F238E27FC236}">
                  <a16:creationId xmlns:a16="http://schemas.microsoft.com/office/drawing/2014/main" id="{6873956C-2934-5F4C-B139-E57A79349392}"/>
                </a:ext>
              </a:extLst>
            </p:cNvPr>
            <p:cNvPicPr>
              <a:picLocks noChangeAspect="1"/>
            </p:cNvPicPr>
            <p:nvPr/>
          </p:nvPicPr>
          <p:blipFill>
            <a:blip r:embed="rId27"/>
            <a:stretch>
              <a:fillRect/>
            </a:stretch>
          </p:blipFill>
          <p:spPr>
            <a:xfrm>
              <a:off x="4312603" y="4360311"/>
              <a:ext cx="428091" cy="214046"/>
            </a:xfrm>
            <a:prstGeom prst="rect">
              <a:avLst/>
            </a:prstGeom>
          </p:spPr>
        </p:pic>
        <p:pic>
          <p:nvPicPr>
            <p:cNvPr id="59" name="Picture 58" descr="A picture containing food, plate, drawing&#10;&#10;Description automatically generated">
              <a:extLst>
                <a:ext uri="{FF2B5EF4-FFF2-40B4-BE49-F238E27FC236}">
                  <a16:creationId xmlns:a16="http://schemas.microsoft.com/office/drawing/2014/main" id="{73671053-2960-C640-9BA8-69F7A7F00EC5}"/>
                </a:ext>
              </a:extLst>
            </p:cNvPr>
            <p:cNvPicPr>
              <a:picLocks noChangeAspect="1"/>
            </p:cNvPicPr>
            <p:nvPr/>
          </p:nvPicPr>
          <p:blipFill>
            <a:blip r:embed="rId28"/>
            <a:stretch>
              <a:fillRect/>
            </a:stretch>
          </p:blipFill>
          <p:spPr>
            <a:xfrm>
              <a:off x="5905688" y="3874495"/>
              <a:ext cx="418229" cy="211979"/>
            </a:xfrm>
            <a:prstGeom prst="rect">
              <a:avLst/>
            </a:prstGeom>
          </p:spPr>
        </p:pic>
        <p:pic>
          <p:nvPicPr>
            <p:cNvPr id="63" name="Picture 62" descr="A close up of a sign&#10;&#10;Description automatically generated">
              <a:extLst>
                <a:ext uri="{FF2B5EF4-FFF2-40B4-BE49-F238E27FC236}">
                  <a16:creationId xmlns:a16="http://schemas.microsoft.com/office/drawing/2014/main" id="{31100B69-0440-B84D-AB70-B2CF460F775F}"/>
                </a:ext>
              </a:extLst>
            </p:cNvPr>
            <p:cNvPicPr>
              <a:picLocks noChangeAspect="1"/>
            </p:cNvPicPr>
            <p:nvPr/>
          </p:nvPicPr>
          <p:blipFill>
            <a:blip r:embed="rId29"/>
            <a:stretch>
              <a:fillRect/>
            </a:stretch>
          </p:blipFill>
          <p:spPr>
            <a:xfrm>
              <a:off x="4831883" y="3815907"/>
              <a:ext cx="740007" cy="273481"/>
            </a:xfrm>
            <a:prstGeom prst="rect">
              <a:avLst/>
            </a:prstGeom>
          </p:spPr>
        </p:pic>
        <p:pic>
          <p:nvPicPr>
            <p:cNvPr id="65" name="Picture 64" descr="A drawing of a face&#10;&#10;Description automatically generated">
              <a:extLst>
                <a:ext uri="{FF2B5EF4-FFF2-40B4-BE49-F238E27FC236}">
                  <a16:creationId xmlns:a16="http://schemas.microsoft.com/office/drawing/2014/main" id="{1AD0DDC8-9C0C-2D45-9ABC-8FEC4D458649}"/>
                </a:ext>
              </a:extLst>
            </p:cNvPr>
            <p:cNvPicPr>
              <a:picLocks noChangeAspect="1"/>
            </p:cNvPicPr>
            <p:nvPr/>
          </p:nvPicPr>
          <p:blipFill>
            <a:blip r:embed="rId30"/>
            <a:stretch>
              <a:fillRect/>
            </a:stretch>
          </p:blipFill>
          <p:spPr>
            <a:xfrm>
              <a:off x="5327243" y="4278891"/>
              <a:ext cx="514415" cy="417644"/>
            </a:xfrm>
            <a:prstGeom prst="rect">
              <a:avLst/>
            </a:prstGeom>
          </p:spPr>
        </p:pic>
        <p:pic>
          <p:nvPicPr>
            <p:cNvPr id="67" name="Picture 66" descr="A picture containing food, drawing, light&#10;&#10;Description automatically generated">
              <a:extLst>
                <a:ext uri="{FF2B5EF4-FFF2-40B4-BE49-F238E27FC236}">
                  <a16:creationId xmlns:a16="http://schemas.microsoft.com/office/drawing/2014/main" id="{2FA42FD6-D034-0344-961C-DB9FA95C9C6C}"/>
                </a:ext>
              </a:extLst>
            </p:cNvPr>
            <p:cNvPicPr>
              <a:picLocks noChangeAspect="1"/>
            </p:cNvPicPr>
            <p:nvPr/>
          </p:nvPicPr>
          <p:blipFill>
            <a:blip r:embed="rId31"/>
            <a:stretch>
              <a:fillRect/>
            </a:stretch>
          </p:blipFill>
          <p:spPr>
            <a:xfrm>
              <a:off x="4300394" y="2533221"/>
              <a:ext cx="333133" cy="176084"/>
            </a:xfrm>
            <a:prstGeom prst="rect">
              <a:avLst/>
            </a:prstGeom>
          </p:spPr>
        </p:pic>
        <p:pic>
          <p:nvPicPr>
            <p:cNvPr id="69" name="Picture 68" descr="A picture containing food, drawing, light&#10;&#10;Description automatically generated">
              <a:extLst>
                <a:ext uri="{FF2B5EF4-FFF2-40B4-BE49-F238E27FC236}">
                  <a16:creationId xmlns:a16="http://schemas.microsoft.com/office/drawing/2014/main" id="{42E6CCDD-6E03-C546-88EA-0CC90613CB76}"/>
                </a:ext>
              </a:extLst>
            </p:cNvPr>
            <p:cNvPicPr>
              <a:picLocks noChangeAspect="1"/>
            </p:cNvPicPr>
            <p:nvPr/>
          </p:nvPicPr>
          <p:blipFill>
            <a:blip r:embed="rId32"/>
            <a:stretch>
              <a:fillRect/>
            </a:stretch>
          </p:blipFill>
          <p:spPr>
            <a:xfrm>
              <a:off x="3124538" y="2527925"/>
              <a:ext cx="353723" cy="186968"/>
            </a:xfrm>
            <a:prstGeom prst="rect">
              <a:avLst/>
            </a:prstGeom>
          </p:spPr>
        </p:pic>
        <p:pic>
          <p:nvPicPr>
            <p:cNvPr id="71" name="Picture 70" descr="A picture containing food, drawing, light&#10;&#10;Description automatically generated">
              <a:extLst>
                <a:ext uri="{FF2B5EF4-FFF2-40B4-BE49-F238E27FC236}">
                  <a16:creationId xmlns:a16="http://schemas.microsoft.com/office/drawing/2014/main" id="{935DE81F-4745-C542-A4FB-F5F4C79EC33C}"/>
                </a:ext>
              </a:extLst>
            </p:cNvPr>
            <p:cNvPicPr>
              <a:picLocks noChangeAspect="1"/>
            </p:cNvPicPr>
            <p:nvPr/>
          </p:nvPicPr>
          <p:blipFill>
            <a:blip r:embed="rId33"/>
            <a:stretch>
              <a:fillRect/>
            </a:stretch>
          </p:blipFill>
          <p:spPr>
            <a:xfrm>
              <a:off x="7145412" y="2505984"/>
              <a:ext cx="343310" cy="181464"/>
            </a:xfrm>
            <a:prstGeom prst="rect">
              <a:avLst/>
            </a:prstGeom>
          </p:spPr>
        </p:pic>
        <p:pic>
          <p:nvPicPr>
            <p:cNvPr id="73" name="Picture 72" descr="A picture containing food, drawing, light&#10;&#10;Description automatically generated">
              <a:extLst>
                <a:ext uri="{FF2B5EF4-FFF2-40B4-BE49-F238E27FC236}">
                  <a16:creationId xmlns:a16="http://schemas.microsoft.com/office/drawing/2014/main" id="{052B2FA5-0810-634D-9602-E38BB7849F5A}"/>
                </a:ext>
              </a:extLst>
            </p:cNvPr>
            <p:cNvPicPr>
              <a:picLocks noChangeAspect="1"/>
            </p:cNvPicPr>
            <p:nvPr/>
          </p:nvPicPr>
          <p:blipFill>
            <a:blip r:embed="rId34"/>
            <a:stretch>
              <a:fillRect/>
            </a:stretch>
          </p:blipFill>
          <p:spPr>
            <a:xfrm>
              <a:off x="5353490" y="2134718"/>
              <a:ext cx="377583" cy="199580"/>
            </a:xfrm>
            <a:prstGeom prst="rect">
              <a:avLst/>
            </a:prstGeom>
          </p:spPr>
        </p:pic>
        <p:pic>
          <p:nvPicPr>
            <p:cNvPr id="75" name="Picture 74" descr="A picture containing photo, drawing, hat, game&#10;&#10;Description automatically generated">
              <a:extLst>
                <a:ext uri="{FF2B5EF4-FFF2-40B4-BE49-F238E27FC236}">
                  <a16:creationId xmlns:a16="http://schemas.microsoft.com/office/drawing/2014/main" id="{08246405-E9F1-1847-A1B1-4450B23D8267}"/>
                </a:ext>
              </a:extLst>
            </p:cNvPr>
            <p:cNvPicPr>
              <a:picLocks noChangeAspect="1"/>
            </p:cNvPicPr>
            <p:nvPr/>
          </p:nvPicPr>
          <p:blipFill>
            <a:blip r:embed="rId35"/>
            <a:stretch>
              <a:fillRect/>
            </a:stretch>
          </p:blipFill>
          <p:spPr>
            <a:xfrm>
              <a:off x="5573011" y="2279053"/>
              <a:ext cx="561019" cy="274625"/>
            </a:xfrm>
            <a:prstGeom prst="rect">
              <a:avLst/>
            </a:prstGeom>
          </p:spPr>
        </p:pic>
        <p:pic>
          <p:nvPicPr>
            <p:cNvPr id="81" name="Picture 80" descr="A close up of a sign&#10;&#10;Description automatically generated">
              <a:extLst>
                <a:ext uri="{FF2B5EF4-FFF2-40B4-BE49-F238E27FC236}">
                  <a16:creationId xmlns:a16="http://schemas.microsoft.com/office/drawing/2014/main" id="{A746933A-0155-634A-9B50-82BA6E6523D8}"/>
                </a:ext>
              </a:extLst>
            </p:cNvPr>
            <p:cNvPicPr>
              <a:picLocks noChangeAspect="1"/>
            </p:cNvPicPr>
            <p:nvPr/>
          </p:nvPicPr>
          <p:blipFill>
            <a:blip r:embed="rId36"/>
            <a:stretch>
              <a:fillRect/>
            </a:stretch>
          </p:blipFill>
          <p:spPr>
            <a:xfrm>
              <a:off x="7415916" y="2138766"/>
              <a:ext cx="806463" cy="400758"/>
            </a:xfrm>
            <a:prstGeom prst="rect">
              <a:avLst/>
            </a:prstGeom>
          </p:spPr>
        </p:pic>
        <p:pic>
          <p:nvPicPr>
            <p:cNvPr id="83" name="Picture 82" descr="A picture containing food, drawing, plate&#10;&#10;Description automatically generated">
              <a:extLst>
                <a:ext uri="{FF2B5EF4-FFF2-40B4-BE49-F238E27FC236}">
                  <a16:creationId xmlns:a16="http://schemas.microsoft.com/office/drawing/2014/main" id="{7A52C042-69E3-8B41-A516-8C30F4A65307}"/>
                </a:ext>
              </a:extLst>
            </p:cNvPr>
            <p:cNvPicPr>
              <a:picLocks noChangeAspect="1"/>
            </p:cNvPicPr>
            <p:nvPr/>
          </p:nvPicPr>
          <p:blipFill>
            <a:blip r:embed="rId37"/>
            <a:stretch>
              <a:fillRect/>
            </a:stretch>
          </p:blipFill>
          <p:spPr>
            <a:xfrm>
              <a:off x="8552467" y="6154754"/>
              <a:ext cx="1648307" cy="262383"/>
            </a:xfrm>
            <a:prstGeom prst="rect">
              <a:avLst/>
            </a:prstGeom>
          </p:spPr>
        </p:pic>
        <p:pic>
          <p:nvPicPr>
            <p:cNvPr id="85" name="Picture 84" descr="A close up of a logo&#10;&#10;Description automatically generated">
              <a:extLst>
                <a:ext uri="{FF2B5EF4-FFF2-40B4-BE49-F238E27FC236}">
                  <a16:creationId xmlns:a16="http://schemas.microsoft.com/office/drawing/2014/main" id="{4A5033D3-B63A-6446-B8EF-39CF0DAD768E}"/>
                </a:ext>
              </a:extLst>
            </p:cNvPr>
            <p:cNvPicPr>
              <a:picLocks noChangeAspect="1"/>
            </p:cNvPicPr>
            <p:nvPr/>
          </p:nvPicPr>
          <p:blipFill>
            <a:blip r:embed="rId38"/>
            <a:stretch>
              <a:fillRect/>
            </a:stretch>
          </p:blipFill>
          <p:spPr>
            <a:xfrm>
              <a:off x="8552466" y="5312731"/>
              <a:ext cx="1151128" cy="752070"/>
            </a:xfrm>
            <a:prstGeom prst="rect">
              <a:avLst/>
            </a:prstGeom>
          </p:spPr>
        </p:pic>
        <p:pic>
          <p:nvPicPr>
            <p:cNvPr id="87" name="Picture 86" descr="A picture containing table&#10;&#10;Description automatically generated">
              <a:extLst>
                <a:ext uri="{FF2B5EF4-FFF2-40B4-BE49-F238E27FC236}">
                  <a16:creationId xmlns:a16="http://schemas.microsoft.com/office/drawing/2014/main" id="{5D234F83-8C93-2C41-8CB8-D7ACA771F540}"/>
                </a:ext>
              </a:extLst>
            </p:cNvPr>
            <p:cNvPicPr>
              <a:picLocks noChangeAspect="1"/>
            </p:cNvPicPr>
            <p:nvPr/>
          </p:nvPicPr>
          <p:blipFill>
            <a:blip r:embed="rId39"/>
            <a:stretch>
              <a:fillRect/>
            </a:stretch>
          </p:blipFill>
          <p:spPr>
            <a:xfrm>
              <a:off x="4879932" y="3227919"/>
              <a:ext cx="781696" cy="567005"/>
            </a:xfrm>
            <a:prstGeom prst="rect">
              <a:avLst/>
            </a:prstGeom>
          </p:spPr>
        </p:pic>
        <p:pic>
          <p:nvPicPr>
            <p:cNvPr id="89" name="Picture 88" descr="A close up of a sign&#10;&#10;Description automatically generated">
              <a:extLst>
                <a:ext uri="{FF2B5EF4-FFF2-40B4-BE49-F238E27FC236}">
                  <a16:creationId xmlns:a16="http://schemas.microsoft.com/office/drawing/2014/main" id="{B8951262-F30F-F74F-8344-7B379F5152D6}"/>
                </a:ext>
              </a:extLst>
            </p:cNvPr>
            <p:cNvPicPr>
              <a:picLocks noChangeAspect="1"/>
            </p:cNvPicPr>
            <p:nvPr/>
          </p:nvPicPr>
          <p:blipFill>
            <a:blip r:embed="rId40"/>
            <a:stretch>
              <a:fillRect/>
            </a:stretch>
          </p:blipFill>
          <p:spPr>
            <a:xfrm>
              <a:off x="9783453" y="3580174"/>
              <a:ext cx="486843" cy="243422"/>
            </a:xfrm>
            <a:prstGeom prst="rect">
              <a:avLst/>
            </a:prstGeom>
          </p:spPr>
        </p:pic>
        <p:pic>
          <p:nvPicPr>
            <p:cNvPr id="91" name="Picture 90" descr="A close up of a sign&#10;&#10;Description automatically generated">
              <a:extLst>
                <a:ext uri="{FF2B5EF4-FFF2-40B4-BE49-F238E27FC236}">
                  <a16:creationId xmlns:a16="http://schemas.microsoft.com/office/drawing/2014/main" id="{D529B4DA-50BE-CD4B-9320-091BE426ECA1}"/>
                </a:ext>
              </a:extLst>
            </p:cNvPr>
            <p:cNvPicPr>
              <a:picLocks noChangeAspect="1"/>
            </p:cNvPicPr>
            <p:nvPr/>
          </p:nvPicPr>
          <p:blipFill>
            <a:blip r:embed="rId41"/>
            <a:stretch>
              <a:fillRect/>
            </a:stretch>
          </p:blipFill>
          <p:spPr>
            <a:xfrm>
              <a:off x="8363314" y="3613948"/>
              <a:ext cx="551697" cy="498134"/>
            </a:xfrm>
            <a:prstGeom prst="rect">
              <a:avLst/>
            </a:prstGeom>
          </p:spPr>
        </p:pic>
        <p:pic>
          <p:nvPicPr>
            <p:cNvPr id="93" name="Picture 92" descr="A close up of a sign&#10;&#10;Description automatically generated">
              <a:extLst>
                <a:ext uri="{FF2B5EF4-FFF2-40B4-BE49-F238E27FC236}">
                  <a16:creationId xmlns:a16="http://schemas.microsoft.com/office/drawing/2014/main" id="{51DCE7B2-7463-9A43-91E2-9F09C88E7C6A}"/>
                </a:ext>
              </a:extLst>
            </p:cNvPr>
            <p:cNvPicPr>
              <a:picLocks noChangeAspect="1"/>
            </p:cNvPicPr>
            <p:nvPr/>
          </p:nvPicPr>
          <p:blipFill>
            <a:blip r:embed="rId42"/>
            <a:stretch>
              <a:fillRect/>
            </a:stretch>
          </p:blipFill>
          <p:spPr>
            <a:xfrm>
              <a:off x="6530357" y="5508423"/>
              <a:ext cx="1505060" cy="777522"/>
            </a:xfrm>
            <a:prstGeom prst="rect">
              <a:avLst/>
            </a:prstGeom>
          </p:spPr>
        </p:pic>
        <p:pic>
          <p:nvPicPr>
            <p:cNvPr id="95" name="Picture 94" descr="A picture containing food, drawing&#10;&#10;Description automatically generated">
              <a:extLst>
                <a:ext uri="{FF2B5EF4-FFF2-40B4-BE49-F238E27FC236}">
                  <a16:creationId xmlns:a16="http://schemas.microsoft.com/office/drawing/2014/main" id="{33363B53-9184-B344-8B4E-BE9D2CE1356D}"/>
                </a:ext>
              </a:extLst>
            </p:cNvPr>
            <p:cNvPicPr>
              <a:picLocks noChangeAspect="1"/>
            </p:cNvPicPr>
            <p:nvPr/>
          </p:nvPicPr>
          <p:blipFill>
            <a:blip r:embed="rId43"/>
            <a:stretch>
              <a:fillRect/>
            </a:stretch>
          </p:blipFill>
          <p:spPr>
            <a:xfrm>
              <a:off x="4943934" y="6317067"/>
              <a:ext cx="1096782" cy="250143"/>
            </a:xfrm>
            <a:prstGeom prst="rect">
              <a:avLst/>
            </a:prstGeom>
          </p:spPr>
        </p:pic>
        <p:pic>
          <p:nvPicPr>
            <p:cNvPr id="97" name="Picture 96" descr="A drawing of a person&#10;&#10;Description automatically generated">
              <a:extLst>
                <a:ext uri="{FF2B5EF4-FFF2-40B4-BE49-F238E27FC236}">
                  <a16:creationId xmlns:a16="http://schemas.microsoft.com/office/drawing/2014/main" id="{344BAFB5-FC34-3248-9F99-22EF1C5F4742}"/>
                </a:ext>
              </a:extLst>
            </p:cNvPr>
            <p:cNvPicPr>
              <a:picLocks noChangeAspect="1"/>
            </p:cNvPicPr>
            <p:nvPr/>
          </p:nvPicPr>
          <p:blipFill>
            <a:blip r:embed="rId44"/>
            <a:stretch>
              <a:fillRect/>
            </a:stretch>
          </p:blipFill>
          <p:spPr>
            <a:xfrm>
              <a:off x="4935468" y="5438111"/>
              <a:ext cx="1213627" cy="805356"/>
            </a:xfrm>
            <a:prstGeom prst="rect">
              <a:avLst/>
            </a:prstGeom>
          </p:spPr>
        </p:pic>
        <p:pic>
          <p:nvPicPr>
            <p:cNvPr id="99" name="Picture 98" descr="A picture containing food, drawing, cup&#10;&#10;Description automatically generated">
              <a:extLst>
                <a:ext uri="{FF2B5EF4-FFF2-40B4-BE49-F238E27FC236}">
                  <a16:creationId xmlns:a16="http://schemas.microsoft.com/office/drawing/2014/main" id="{677663E8-F698-2140-B20A-C3E79E048364}"/>
                </a:ext>
              </a:extLst>
            </p:cNvPr>
            <p:cNvPicPr>
              <a:picLocks noChangeAspect="1"/>
            </p:cNvPicPr>
            <p:nvPr/>
          </p:nvPicPr>
          <p:blipFill>
            <a:blip r:embed="rId45"/>
            <a:stretch>
              <a:fillRect/>
            </a:stretch>
          </p:blipFill>
          <p:spPr>
            <a:xfrm>
              <a:off x="6657714" y="6317066"/>
              <a:ext cx="1500864" cy="250144"/>
            </a:xfrm>
            <a:prstGeom prst="rect">
              <a:avLst/>
            </a:prstGeom>
          </p:spPr>
        </p:pic>
        <p:pic>
          <p:nvPicPr>
            <p:cNvPr id="103" name="Picture 102" descr="A picture containing wheel&#10;&#10;Description automatically generated">
              <a:extLst>
                <a:ext uri="{FF2B5EF4-FFF2-40B4-BE49-F238E27FC236}">
                  <a16:creationId xmlns:a16="http://schemas.microsoft.com/office/drawing/2014/main" id="{8B9BE40A-1F43-F44A-963A-EA55886C5986}"/>
                </a:ext>
              </a:extLst>
            </p:cNvPr>
            <p:cNvPicPr>
              <a:picLocks noChangeAspect="1"/>
            </p:cNvPicPr>
            <p:nvPr/>
          </p:nvPicPr>
          <p:blipFill>
            <a:blip r:embed="rId46"/>
            <a:stretch>
              <a:fillRect/>
            </a:stretch>
          </p:blipFill>
          <p:spPr>
            <a:xfrm>
              <a:off x="3384755" y="2736662"/>
              <a:ext cx="667661" cy="499294"/>
            </a:xfrm>
            <a:prstGeom prst="rect">
              <a:avLst/>
            </a:prstGeom>
          </p:spPr>
        </p:pic>
        <p:pic>
          <p:nvPicPr>
            <p:cNvPr id="105" name="Picture 104" descr="A picture containing mirror, table&#10;&#10;Description automatically generated">
              <a:extLst>
                <a:ext uri="{FF2B5EF4-FFF2-40B4-BE49-F238E27FC236}">
                  <a16:creationId xmlns:a16="http://schemas.microsoft.com/office/drawing/2014/main" id="{65F80DD4-61C7-CA4C-BB87-D55E6E7DB70B}"/>
                </a:ext>
              </a:extLst>
            </p:cNvPr>
            <p:cNvPicPr>
              <a:picLocks noChangeAspect="1"/>
            </p:cNvPicPr>
            <p:nvPr/>
          </p:nvPicPr>
          <p:blipFill>
            <a:blip r:embed="rId47"/>
            <a:stretch>
              <a:fillRect/>
            </a:stretch>
          </p:blipFill>
          <p:spPr>
            <a:xfrm>
              <a:off x="2857355" y="2828523"/>
              <a:ext cx="444736" cy="410526"/>
            </a:xfrm>
            <a:prstGeom prst="rect">
              <a:avLst/>
            </a:prstGeom>
          </p:spPr>
        </p:pic>
        <p:pic>
          <p:nvPicPr>
            <p:cNvPr id="108" name="Picture 107" descr="A picture containing drawing, plate, light&#10;&#10;Description automatically generated">
              <a:extLst>
                <a:ext uri="{FF2B5EF4-FFF2-40B4-BE49-F238E27FC236}">
                  <a16:creationId xmlns:a16="http://schemas.microsoft.com/office/drawing/2014/main" id="{D1FB6D97-E421-9D4D-8902-EF808DD17721}"/>
                </a:ext>
              </a:extLst>
            </p:cNvPr>
            <p:cNvPicPr>
              <a:picLocks noChangeAspect="1"/>
            </p:cNvPicPr>
            <p:nvPr/>
          </p:nvPicPr>
          <p:blipFill>
            <a:blip r:embed="rId48"/>
            <a:stretch>
              <a:fillRect/>
            </a:stretch>
          </p:blipFill>
          <p:spPr>
            <a:xfrm>
              <a:off x="1463911" y="5334850"/>
              <a:ext cx="1364191" cy="353917"/>
            </a:xfrm>
            <a:prstGeom prst="rect">
              <a:avLst/>
            </a:prstGeom>
          </p:spPr>
        </p:pic>
        <p:pic>
          <p:nvPicPr>
            <p:cNvPr id="110" name="Picture 109" descr="A picture containing drawing, hat, game&#10;&#10;Description automatically generated">
              <a:extLst>
                <a:ext uri="{FF2B5EF4-FFF2-40B4-BE49-F238E27FC236}">
                  <a16:creationId xmlns:a16="http://schemas.microsoft.com/office/drawing/2014/main" id="{ABEC5972-AF5A-4044-912C-A60CD3D35991}"/>
                </a:ext>
              </a:extLst>
            </p:cNvPr>
            <p:cNvPicPr>
              <a:picLocks noChangeAspect="1"/>
            </p:cNvPicPr>
            <p:nvPr/>
          </p:nvPicPr>
          <p:blipFill>
            <a:blip r:embed="rId49"/>
            <a:stretch>
              <a:fillRect/>
            </a:stretch>
          </p:blipFill>
          <p:spPr>
            <a:xfrm>
              <a:off x="2251918" y="2233927"/>
              <a:ext cx="737745" cy="295098"/>
            </a:xfrm>
            <a:prstGeom prst="rect">
              <a:avLst/>
            </a:prstGeom>
          </p:spPr>
        </p:pic>
        <p:pic>
          <p:nvPicPr>
            <p:cNvPr id="112" name="Picture 111" descr="A close up of a sign&#10;&#10;Description automatically generated">
              <a:extLst>
                <a:ext uri="{FF2B5EF4-FFF2-40B4-BE49-F238E27FC236}">
                  <a16:creationId xmlns:a16="http://schemas.microsoft.com/office/drawing/2014/main" id="{3FB871B4-2313-A848-A421-18B520FEAFB7}"/>
                </a:ext>
              </a:extLst>
            </p:cNvPr>
            <p:cNvPicPr>
              <a:picLocks noChangeAspect="1"/>
            </p:cNvPicPr>
            <p:nvPr/>
          </p:nvPicPr>
          <p:blipFill>
            <a:blip r:embed="rId50"/>
            <a:stretch>
              <a:fillRect/>
            </a:stretch>
          </p:blipFill>
          <p:spPr>
            <a:xfrm>
              <a:off x="8314941" y="2733285"/>
              <a:ext cx="893552" cy="837385"/>
            </a:xfrm>
            <a:prstGeom prst="rect">
              <a:avLst/>
            </a:prstGeom>
          </p:spPr>
        </p:pic>
        <p:pic>
          <p:nvPicPr>
            <p:cNvPr id="114" name="Picture 113" descr="A picture containing drawing, hat, game, guitar&#10;&#10;Description automatically generated">
              <a:extLst>
                <a:ext uri="{FF2B5EF4-FFF2-40B4-BE49-F238E27FC236}">
                  <a16:creationId xmlns:a16="http://schemas.microsoft.com/office/drawing/2014/main" id="{B319A164-6EBC-EB44-AD3A-9DBFC83FFEB2}"/>
                </a:ext>
              </a:extLst>
            </p:cNvPr>
            <p:cNvPicPr>
              <a:picLocks noChangeAspect="1"/>
            </p:cNvPicPr>
            <p:nvPr/>
          </p:nvPicPr>
          <p:blipFill>
            <a:blip r:embed="rId51"/>
            <a:stretch>
              <a:fillRect/>
            </a:stretch>
          </p:blipFill>
          <p:spPr>
            <a:xfrm>
              <a:off x="4060864" y="2238552"/>
              <a:ext cx="1081209" cy="341703"/>
            </a:xfrm>
            <a:prstGeom prst="rect">
              <a:avLst/>
            </a:prstGeom>
          </p:spPr>
        </p:pic>
        <p:pic>
          <p:nvPicPr>
            <p:cNvPr id="116" name="Picture 115" descr="A close up of a logo&#10;&#10;Description automatically generated">
              <a:extLst>
                <a:ext uri="{FF2B5EF4-FFF2-40B4-BE49-F238E27FC236}">
                  <a16:creationId xmlns:a16="http://schemas.microsoft.com/office/drawing/2014/main" id="{6DAC7E68-B49C-D64E-8441-858E9CBBE677}"/>
                </a:ext>
              </a:extLst>
            </p:cNvPr>
            <p:cNvPicPr>
              <a:picLocks noChangeAspect="1"/>
            </p:cNvPicPr>
            <p:nvPr/>
          </p:nvPicPr>
          <p:blipFill>
            <a:blip r:embed="rId52"/>
            <a:stretch>
              <a:fillRect/>
            </a:stretch>
          </p:blipFill>
          <p:spPr>
            <a:xfrm>
              <a:off x="2556211" y="3165930"/>
              <a:ext cx="1012968" cy="571295"/>
            </a:xfrm>
            <a:prstGeom prst="rect">
              <a:avLst/>
            </a:prstGeom>
          </p:spPr>
        </p:pic>
        <p:pic>
          <p:nvPicPr>
            <p:cNvPr id="118" name="Picture 117" descr="A close up of a sign&#10;&#10;Description automatically generated">
              <a:extLst>
                <a:ext uri="{FF2B5EF4-FFF2-40B4-BE49-F238E27FC236}">
                  <a16:creationId xmlns:a16="http://schemas.microsoft.com/office/drawing/2014/main" id="{7E30963B-8A1C-954B-81BB-A9708F53F84B}"/>
                </a:ext>
              </a:extLst>
            </p:cNvPr>
            <p:cNvPicPr>
              <a:picLocks noChangeAspect="1"/>
            </p:cNvPicPr>
            <p:nvPr/>
          </p:nvPicPr>
          <p:blipFill>
            <a:blip r:embed="rId53"/>
            <a:stretch>
              <a:fillRect/>
            </a:stretch>
          </p:blipFill>
          <p:spPr>
            <a:xfrm>
              <a:off x="5228144" y="2716153"/>
              <a:ext cx="589450" cy="389259"/>
            </a:xfrm>
            <a:prstGeom prst="rect">
              <a:avLst/>
            </a:prstGeom>
          </p:spPr>
        </p:pic>
        <p:pic>
          <p:nvPicPr>
            <p:cNvPr id="120" name="Picture 119" descr="A close up of a sign&#10;&#10;Description automatically generated">
              <a:extLst>
                <a:ext uri="{FF2B5EF4-FFF2-40B4-BE49-F238E27FC236}">
                  <a16:creationId xmlns:a16="http://schemas.microsoft.com/office/drawing/2014/main" id="{EAE28A61-38A6-4D4E-BED6-5850EDFCFF8A}"/>
                </a:ext>
              </a:extLst>
            </p:cNvPr>
            <p:cNvPicPr>
              <a:picLocks noChangeAspect="1"/>
            </p:cNvPicPr>
            <p:nvPr/>
          </p:nvPicPr>
          <p:blipFill>
            <a:blip r:embed="rId54"/>
            <a:stretch>
              <a:fillRect/>
            </a:stretch>
          </p:blipFill>
          <p:spPr>
            <a:xfrm>
              <a:off x="3724447" y="4382191"/>
              <a:ext cx="582631" cy="434418"/>
            </a:xfrm>
            <a:prstGeom prst="rect">
              <a:avLst/>
            </a:prstGeom>
          </p:spPr>
        </p:pic>
        <p:pic>
          <p:nvPicPr>
            <p:cNvPr id="122" name="Picture 121" descr="A close up of a sign&#10;&#10;Description automatically generated">
              <a:extLst>
                <a:ext uri="{FF2B5EF4-FFF2-40B4-BE49-F238E27FC236}">
                  <a16:creationId xmlns:a16="http://schemas.microsoft.com/office/drawing/2014/main" id="{ADAEB693-635E-1547-A61C-BC3BBB92304A}"/>
                </a:ext>
              </a:extLst>
            </p:cNvPr>
            <p:cNvPicPr>
              <a:picLocks noChangeAspect="1"/>
            </p:cNvPicPr>
            <p:nvPr/>
          </p:nvPicPr>
          <p:blipFill>
            <a:blip r:embed="rId55"/>
            <a:stretch>
              <a:fillRect/>
            </a:stretch>
          </p:blipFill>
          <p:spPr>
            <a:xfrm>
              <a:off x="6870044" y="2914375"/>
              <a:ext cx="385285" cy="302376"/>
            </a:xfrm>
            <a:prstGeom prst="rect">
              <a:avLst/>
            </a:prstGeom>
          </p:spPr>
        </p:pic>
        <p:pic>
          <p:nvPicPr>
            <p:cNvPr id="124" name="Picture 123">
              <a:extLst>
                <a:ext uri="{FF2B5EF4-FFF2-40B4-BE49-F238E27FC236}">
                  <a16:creationId xmlns:a16="http://schemas.microsoft.com/office/drawing/2014/main" id="{F153FBDA-C408-EC43-8198-7792A2CC961A}"/>
                </a:ext>
              </a:extLst>
            </p:cNvPr>
            <p:cNvPicPr>
              <a:picLocks noChangeAspect="1"/>
            </p:cNvPicPr>
            <p:nvPr/>
          </p:nvPicPr>
          <p:blipFill>
            <a:blip r:embed="rId56">
              <a:duotone>
                <a:prstClr val="black"/>
                <a:schemeClr val="accent2">
                  <a:tint val="45000"/>
                  <a:satMod val="400000"/>
                </a:schemeClr>
              </a:duotone>
            </a:blip>
            <a:stretch>
              <a:fillRect/>
            </a:stretch>
          </p:blipFill>
          <p:spPr>
            <a:xfrm>
              <a:off x="3975644" y="305388"/>
              <a:ext cx="4253032" cy="307300"/>
            </a:xfrm>
            <a:prstGeom prst="rect">
              <a:avLst/>
            </a:prstGeom>
          </p:spPr>
        </p:pic>
        <p:pic>
          <p:nvPicPr>
            <p:cNvPr id="128" name="Picture 127" descr="A sign on the screen&#10;&#10;Description automatically generated">
              <a:extLst>
                <a:ext uri="{FF2B5EF4-FFF2-40B4-BE49-F238E27FC236}">
                  <a16:creationId xmlns:a16="http://schemas.microsoft.com/office/drawing/2014/main" id="{8730E7B6-2E87-0B4C-954E-DD78DEE70394}"/>
                </a:ext>
              </a:extLst>
            </p:cNvPr>
            <p:cNvPicPr>
              <a:picLocks noChangeAspect="1"/>
            </p:cNvPicPr>
            <p:nvPr/>
          </p:nvPicPr>
          <p:blipFill>
            <a:blip r:embed="rId57"/>
            <a:stretch>
              <a:fillRect/>
            </a:stretch>
          </p:blipFill>
          <p:spPr>
            <a:xfrm>
              <a:off x="8510532" y="3235956"/>
              <a:ext cx="296714" cy="39141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1B2CEDA6-28B5-E342-91F5-838C5D633B68}"/>
                </a:ext>
              </a:extLst>
            </p:cNvPr>
            <p:cNvPicPr>
              <a:picLocks noChangeAspect="1"/>
            </p:cNvPicPr>
            <p:nvPr/>
          </p:nvPicPr>
          <p:blipFill>
            <a:blip r:embed="rId58"/>
            <a:stretch>
              <a:fillRect/>
            </a:stretch>
          </p:blipFill>
          <p:spPr>
            <a:xfrm>
              <a:off x="1295967" y="6412204"/>
              <a:ext cx="1561388" cy="383221"/>
            </a:xfrm>
            <a:prstGeom prst="rect">
              <a:avLst/>
            </a:prstGeom>
          </p:spPr>
        </p:pic>
        <p:pic>
          <p:nvPicPr>
            <p:cNvPr id="66" name="Picture 65">
              <a:extLst>
                <a:ext uri="{FF2B5EF4-FFF2-40B4-BE49-F238E27FC236}">
                  <a16:creationId xmlns:a16="http://schemas.microsoft.com/office/drawing/2014/main" id="{7F825DCD-52BE-4253-9F5F-AD5258F8A5C0}"/>
                </a:ext>
              </a:extLst>
            </p:cNvPr>
            <p:cNvPicPr>
              <a:picLocks noChangeAspect="1"/>
            </p:cNvPicPr>
            <p:nvPr/>
          </p:nvPicPr>
          <p:blipFill rotWithShape="1">
            <a:blip r:embed="rId59"/>
            <a:srcRect r="57604"/>
            <a:stretch/>
          </p:blipFill>
          <p:spPr>
            <a:xfrm>
              <a:off x="2935004" y="2899069"/>
              <a:ext cx="255382" cy="283138"/>
            </a:xfrm>
            <a:prstGeom prst="rect">
              <a:avLst/>
            </a:prstGeom>
          </p:spPr>
        </p:pic>
        <p:pic>
          <p:nvPicPr>
            <p:cNvPr id="68" name="Picture 67">
              <a:extLst>
                <a:ext uri="{FF2B5EF4-FFF2-40B4-BE49-F238E27FC236}">
                  <a16:creationId xmlns:a16="http://schemas.microsoft.com/office/drawing/2014/main" id="{26F5DBC9-5695-48FA-8C70-CBD6A77BBBBE}"/>
                </a:ext>
              </a:extLst>
            </p:cNvPr>
            <p:cNvPicPr>
              <a:picLocks noChangeAspect="1"/>
            </p:cNvPicPr>
            <p:nvPr/>
          </p:nvPicPr>
          <p:blipFill rotWithShape="1">
            <a:blip r:embed="rId59"/>
            <a:srcRect r="57604"/>
            <a:stretch/>
          </p:blipFill>
          <p:spPr>
            <a:xfrm>
              <a:off x="3572485" y="2794969"/>
              <a:ext cx="255382" cy="283138"/>
            </a:xfrm>
            <a:prstGeom prst="rect">
              <a:avLst/>
            </a:prstGeom>
          </p:spPr>
        </p:pic>
        <p:pic>
          <p:nvPicPr>
            <p:cNvPr id="72" name="Picture 71">
              <a:extLst>
                <a:ext uri="{FF2B5EF4-FFF2-40B4-BE49-F238E27FC236}">
                  <a16:creationId xmlns:a16="http://schemas.microsoft.com/office/drawing/2014/main" id="{B94DC591-3D99-4A2C-89FB-A12991717221}"/>
                </a:ext>
              </a:extLst>
            </p:cNvPr>
            <p:cNvPicPr>
              <a:picLocks noChangeAspect="1"/>
            </p:cNvPicPr>
            <p:nvPr/>
          </p:nvPicPr>
          <p:blipFill>
            <a:blip r:embed="rId60"/>
            <a:stretch>
              <a:fillRect/>
            </a:stretch>
          </p:blipFill>
          <p:spPr>
            <a:xfrm>
              <a:off x="3809503" y="3403528"/>
              <a:ext cx="416152" cy="376519"/>
            </a:xfrm>
            <a:prstGeom prst="rect">
              <a:avLst/>
            </a:prstGeom>
          </p:spPr>
        </p:pic>
        <p:pic>
          <p:nvPicPr>
            <p:cNvPr id="74" name="Picture 73">
              <a:extLst>
                <a:ext uri="{FF2B5EF4-FFF2-40B4-BE49-F238E27FC236}">
                  <a16:creationId xmlns:a16="http://schemas.microsoft.com/office/drawing/2014/main" id="{0CC156FC-9F3B-4D4F-9FC0-996FFC17EA07}"/>
                </a:ext>
              </a:extLst>
            </p:cNvPr>
            <p:cNvPicPr>
              <a:picLocks noChangeAspect="1"/>
            </p:cNvPicPr>
            <p:nvPr/>
          </p:nvPicPr>
          <p:blipFill>
            <a:blip r:embed="rId61"/>
            <a:stretch>
              <a:fillRect/>
            </a:stretch>
          </p:blipFill>
          <p:spPr>
            <a:xfrm>
              <a:off x="5675313" y="3289680"/>
              <a:ext cx="581094" cy="492452"/>
            </a:xfrm>
            <a:prstGeom prst="rect">
              <a:avLst/>
            </a:prstGeom>
          </p:spPr>
        </p:pic>
        <p:pic>
          <p:nvPicPr>
            <p:cNvPr id="64" name="Picture 63">
              <a:extLst>
                <a:ext uri="{FF2B5EF4-FFF2-40B4-BE49-F238E27FC236}">
                  <a16:creationId xmlns:a16="http://schemas.microsoft.com/office/drawing/2014/main" id="{CA48530A-A8FA-49E0-967A-04E05871D8BC}"/>
                </a:ext>
              </a:extLst>
            </p:cNvPr>
            <p:cNvPicPr>
              <a:picLocks noChangeAspect="1"/>
            </p:cNvPicPr>
            <p:nvPr/>
          </p:nvPicPr>
          <p:blipFill>
            <a:blip r:embed="rId62"/>
            <a:stretch>
              <a:fillRect/>
            </a:stretch>
          </p:blipFill>
          <p:spPr>
            <a:xfrm>
              <a:off x="3034004" y="5418754"/>
              <a:ext cx="1177460" cy="555598"/>
            </a:xfrm>
            <a:prstGeom prst="rect">
              <a:avLst/>
            </a:prstGeom>
          </p:spPr>
        </p:pic>
        <p:sp>
          <p:nvSpPr>
            <p:cNvPr id="70" name="Rectangle 69">
              <a:extLst>
                <a:ext uri="{FF2B5EF4-FFF2-40B4-BE49-F238E27FC236}">
                  <a16:creationId xmlns:a16="http://schemas.microsoft.com/office/drawing/2014/main" id="{1FD0210E-80BD-450B-BD3D-75BB31903191}"/>
                </a:ext>
              </a:extLst>
            </p:cNvPr>
            <p:cNvSpPr/>
            <p:nvPr/>
          </p:nvSpPr>
          <p:spPr>
            <a:xfrm>
              <a:off x="5707945" y="6014148"/>
              <a:ext cx="499882" cy="216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 name="Arrow: Down 3">
            <a:extLst>
              <a:ext uri="{FF2B5EF4-FFF2-40B4-BE49-F238E27FC236}">
                <a16:creationId xmlns:a16="http://schemas.microsoft.com/office/drawing/2014/main" id="{BA713F2B-5DE1-4E02-A0A3-676045F2D552}"/>
              </a:ext>
            </a:extLst>
          </p:cNvPr>
          <p:cNvSpPr/>
          <p:nvPr/>
        </p:nvSpPr>
        <p:spPr>
          <a:xfrm rot="8316924">
            <a:off x="4164006" y="3875101"/>
            <a:ext cx="616276" cy="1136440"/>
          </a:xfrm>
          <a:prstGeom prst="downArrow">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122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1AC695-9B9A-4082-ADF0-78F6A1BAA49A}"/>
              </a:ext>
            </a:extLst>
          </p:cNvPr>
          <p:cNvSpPr>
            <a:spLocks noGrp="1"/>
          </p:cNvSpPr>
          <p:nvPr>
            <p:ph type="title"/>
          </p:nvPr>
        </p:nvSpPr>
        <p:spPr/>
        <p:txBody>
          <a:bodyPr/>
          <a:lstStyle/>
          <a:p>
            <a:r>
              <a:rPr lang="en-US" sz="3800" dirty="0"/>
              <a:t>Approach to shared goals of care</a:t>
            </a:r>
            <a:endParaRPr lang="en-NZ" sz="3800" dirty="0"/>
          </a:p>
        </p:txBody>
      </p:sp>
      <p:pic>
        <p:nvPicPr>
          <p:cNvPr id="6" name="Content Placeholder 5">
            <a:extLst>
              <a:ext uri="{FF2B5EF4-FFF2-40B4-BE49-F238E27FC236}">
                <a16:creationId xmlns:a16="http://schemas.microsoft.com/office/drawing/2014/main" id="{DE6758B3-54F4-4FAF-89A4-C4505A6F144B}"/>
              </a:ext>
            </a:extLst>
          </p:cNvPr>
          <p:cNvPicPr>
            <a:picLocks noGrp="1"/>
          </p:cNvPicPr>
          <p:nvPr>
            <p:ph idx="1"/>
          </p:nvPr>
        </p:nvPicPr>
        <p:blipFill rotWithShape="1">
          <a:blip r:embed="rId2"/>
          <a:srcRect l="1279" b="11561"/>
          <a:stretch/>
        </p:blipFill>
        <p:spPr>
          <a:xfrm>
            <a:off x="504386" y="1916832"/>
            <a:ext cx="8135227" cy="4191000"/>
          </a:xfrm>
          <a:prstGeom prst="rect">
            <a:avLst/>
          </a:prstGeom>
        </p:spPr>
      </p:pic>
    </p:spTree>
    <p:extLst>
      <p:ext uri="{BB962C8B-B14F-4D97-AF65-F5344CB8AC3E}">
        <p14:creationId xmlns:p14="http://schemas.microsoft.com/office/powerpoint/2010/main" val="403921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92E4198-F6FC-4CBA-B1C2-93330FA37CFB}"/>
              </a:ext>
            </a:extLst>
          </p:cNvPr>
          <p:cNvSpPr txBox="1"/>
          <p:nvPr/>
        </p:nvSpPr>
        <p:spPr>
          <a:xfrm>
            <a:off x="683568" y="1700811"/>
            <a:ext cx="5360706" cy="4733604"/>
          </a:xfrm>
          <a:prstGeom prst="rect">
            <a:avLst/>
          </a:prstGeom>
          <a:noFill/>
        </p:spPr>
        <p:txBody>
          <a:bodyPr wrap="square" rtlCol="0">
            <a:spAutoFit/>
          </a:bodyPr>
          <a:lstStyle/>
          <a:p>
            <a:pPr marL="285750" indent="-285750" eaLnBrk="0" hangingPunct="0">
              <a:spcBef>
                <a:spcPct val="20000"/>
              </a:spcBef>
              <a:buFont typeface="Arial" panose="020B0604020202020204" pitchFamily="34" charset="0"/>
              <a:buChar char="•"/>
            </a:pPr>
            <a:r>
              <a:rPr lang="en-US" sz="2600" dirty="0">
                <a:latin typeface="Arial" panose="020B0604020202020204" pitchFamily="34" charset="0"/>
                <a:ea typeface="ＭＳ Ｐゴシック" pitchFamily="-65" charset="-128"/>
                <a:cs typeface="Arial" panose="020B0604020202020204" pitchFamily="34" charset="0"/>
              </a:rPr>
              <a:t>Includes people important to the patient.</a:t>
            </a:r>
          </a:p>
          <a:p>
            <a:pPr marL="285750" indent="-285750" eaLnBrk="0" hangingPunct="0">
              <a:spcBef>
                <a:spcPct val="20000"/>
              </a:spcBef>
              <a:buFont typeface="Arial" panose="020B0604020202020204" pitchFamily="34" charset="0"/>
              <a:buChar char="•"/>
            </a:pPr>
            <a:r>
              <a:rPr lang="en-US" sz="2600" dirty="0">
                <a:latin typeface="Arial" panose="020B0604020202020204" pitchFamily="34" charset="0"/>
                <a:ea typeface="ＭＳ Ｐゴシック" pitchFamily="-65" charset="-128"/>
                <a:cs typeface="Arial" panose="020B0604020202020204" pitchFamily="34" charset="0"/>
              </a:rPr>
              <a:t>Patients have asked that staff who spend the most time with them be able to start, add to and continue the discussion about shared goals.</a:t>
            </a:r>
          </a:p>
          <a:p>
            <a:pPr marL="285750" indent="-285750" eaLnBrk="0" hangingPunct="0">
              <a:spcBef>
                <a:spcPct val="20000"/>
              </a:spcBef>
              <a:buFont typeface="Arial" panose="020B0604020202020204" pitchFamily="34" charset="0"/>
              <a:buChar char="•"/>
            </a:pPr>
            <a:r>
              <a:rPr lang="en-NZ" sz="2600" dirty="0">
                <a:latin typeface="Arial" panose="020B0604020202020204" pitchFamily="34" charset="0"/>
                <a:ea typeface="ＭＳ Ｐゴシック" pitchFamily="-65" charset="-128"/>
                <a:cs typeface="Arial" panose="020B0604020202020204" pitchFamily="34" charset="0"/>
              </a:rPr>
              <a:t>Facilitated by an appropriate clinician.</a:t>
            </a:r>
          </a:p>
          <a:p>
            <a:pPr marL="285750" indent="-285750" eaLnBrk="0" hangingPunct="0">
              <a:spcBef>
                <a:spcPct val="20000"/>
              </a:spcBef>
              <a:buFont typeface="Arial" panose="020B0604020202020204" pitchFamily="34" charset="0"/>
              <a:buChar char="•"/>
            </a:pPr>
            <a:r>
              <a:rPr lang="en-NZ" sz="2600" dirty="0">
                <a:latin typeface="Arial" panose="020B0604020202020204" pitchFamily="34" charset="0"/>
                <a:ea typeface="ＭＳ Ｐゴシック" pitchFamily="-65" charset="-128"/>
                <a:cs typeface="Arial" panose="020B0604020202020204" pitchFamily="34" charset="0"/>
              </a:rPr>
              <a:t>Supported by members of the multi-disciplinary team.</a:t>
            </a:r>
          </a:p>
        </p:txBody>
      </p:sp>
      <p:pic>
        <p:nvPicPr>
          <p:cNvPr id="5" name="Picture 4" descr="A screenshot of a cell phone&#10;&#10;Description automatically generated">
            <a:extLst>
              <a:ext uri="{FF2B5EF4-FFF2-40B4-BE49-F238E27FC236}">
                <a16:creationId xmlns:a16="http://schemas.microsoft.com/office/drawing/2014/main" id="{3009B5A6-B4D4-40C9-8238-5B999C00B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275" y="2055168"/>
            <a:ext cx="2601216" cy="3678088"/>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09914E2D-090B-42BB-AF3E-CD27D0DE90CA}"/>
              </a:ext>
            </a:extLst>
          </p:cNvPr>
          <p:cNvSpPr>
            <a:spLocks noGrp="1"/>
          </p:cNvSpPr>
          <p:nvPr>
            <p:ph type="title"/>
          </p:nvPr>
        </p:nvSpPr>
        <p:spPr/>
        <p:txBody>
          <a:bodyPr/>
          <a:lstStyle/>
          <a:p>
            <a:r>
              <a:rPr lang="mi-NZ" dirty="0"/>
              <a:t>The discussion</a:t>
            </a:r>
            <a:endParaRPr lang="en-NZ" dirty="0"/>
          </a:p>
        </p:txBody>
      </p:sp>
    </p:spTree>
    <p:extLst>
      <p:ext uri="{BB962C8B-B14F-4D97-AF65-F5344CB8AC3E}">
        <p14:creationId xmlns:p14="http://schemas.microsoft.com/office/powerpoint/2010/main" val="36963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5ED618-965E-40C8-A834-02B49DA68087}"/>
              </a:ext>
            </a:extLst>
          </p:cNvPr>
          <p:cNvSpPr txBox="1"/>
          <p:nvPr/>
        </p:nvSpPr>
        <p:spPr>
          <a:xfrm>
            <a:off x="611561" y="1859340"/>
            <a:ext cx="4608511" cy="2893100"/>
          </a:xfrm>
          <a:prstGeom prst="rect">
            <a:avLst/>
          </a:prstGeom>
          <a:noFill/>
        </p:spPr>
        <p:txBody>
          <a:bodyPr wrap="square" rtlCol="0">
            <a:spAutoFit/>
          </a:bodyPr>
          <a:lstStyle/>
          <a:p>
            <a:pPr marL="380990" indent="-380990">
              <a:buFont typeface="Arial" panose="020B0604020202020204" pitchFamily="34" charset="0"/>
              <a:buChar char="•"/>
            </a:pPr>
            <a:r>
              <a:rPr lang="en-US" sz="2600" dirty="0"/>
              <a:t>A shared decision is made.</a:t>
            </a:r>
          </a:p>
          <a:p>
            <a:pPr marL="380990" indent="-380990">
              <a:buFont typeface="Arial" panose="020B0604020202020204" pitchFamily="34" charset="0"/>
              <a:buChar char="•"/>
            </a:pPr>
            <a:r>
              <a:rPr lang="en-US" sz="2600" dirty="0"/>
              <a:t>Documented clearly, only one box ticked.</a:t>
            </a:r>
            <a:endParaRPr lang="en-US" sz="2600" dirty="0">
              <a:latin typeface="Arial" panose="020B0604020202020204" pitchFamily="34" charset="0"/>
              <a:ea typeface="ＭＳ Ｐゴシック" pitchFamily="-65" charset="-128"/>
              <a:cs typeface="Arial" panose="020B0604020202020204" pitchFamily="34" charset="0"/>
            </a:endParaRPr>
          </a:p>
          <a:p>
            <a:pPr marL="380990" indent="-380990">
              <a:buFont typeface="Arial" panose="020B0604020202020204" pitchFamily="34" charset="0"/>
              <a:buChar char="•"/>
            </a:pPr>
            <a:r>
              <a:rPr lang="en-US" sz="2600" dirty="0"/>
              <a:t>Medical review if condition changes.</a:t>
            </a:r>
          </a:p>
          <a:p>
            <a:pPr marL="380990" indent="-380990">
              <a:buFont typeface="Arial" panose="020B0604020202020204" pitchFamily="34" charset="0"/>
              <a:buChar char="•"/>
            </a:pPr>
            <a:r>
              <a:rPr lang="en-US" sz="2600" dirty="0"/>
              <a:t>New form needed if the decision changes.</a:t>
            </a:r>
          </a:p>
        </p:txBody>
      </p:sp>
      <p:pic>
        <p:nvPicPr>
          <p:cNvPr id="7" name="Content Placeholder 6" descr="A screenshot of a social media post&#10;&#10;Description automatically generated">
            <a:extLst>
              <a:ext uri="{FF2B5EF4-FFF2-40B4-BE49-F238E27FC236}">
                <a16:creationId xmlns:a16="http://schemas.microsoft.com/office/drawing/2014/main" id="{9B6C9120-2896-49D7-9B82-656738544C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0747" y="2040515"/>
            <a:ext cx="2666054" cy="3754650"/>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39A18BC6-E8F6-41D0-8A97-1748FD9DEF1D}"/>
              </a:ext>
            </a:extLst>
          </p:cNvPr>
          <p:cNvSpPr>
            <a:spLocks noGrp="1"/>
          </p:cNvSpPr>
          <p:nvPr>
            <p:ph type="title"/>
          </p:nvPr>
        </p:nvSpPr>
        <p:spPr/>
        <p:txBody>
          <a:bodyPr/>
          <a:lstStyle/>
          <a:p>
            <a:r>
              <a:rPr lang="mi-NZ" dirty="0"/>
              <a:t>The decision</a:t>
            </a:r>
            <a:endParaRPr lang="en-NZ" dirty="0"/>
          </a:p>
        </p:txBody>
      </p:sp>
    </p:spTree>
    <p:extLst>
      <p:ext uri="{BB962C8B-B14F-4D97-AF65-F5344CB8AC3E}">
        <p14:creationId xmlns:p14="http://schemas.microsoft.com/office/powerpoint/2010/main" val="4206776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The Commission&amp;quot;&quot;/&gt;&lt;property id=&quot;20307&quot; value=&quot;259&quot;/&gt;&lt;/object&gt;&lt;object type=&quot;3&quot; unique_id=&quot;10006&quot;&gt;&lt;property id=&quot;20148&quot; value=&quot;5&quot;/&gt;&lt;property id=&quot;20300&quot; value=&quot;Slide 3 - &amp;quot;The Commission&amp;quot;&quot;/&gt;&lt;property id=&quot;20307&quot; value=&quot;317&quot;/&gt;&lt;/object&gt;&lt;object type=&quot;3&quot; unique_id=&quot;10007&quot;&gt;&lt;property id=&quot;20148&quot; value=&quot;5&quot;/&gt;&lt;property id=&quot;20300&quot; value=&quot;Slide 4 - &amp;quot;It’s about…&amp;quot;&quot;/&gt;&lt;property id=&quot;20307&quot; value=&quot;295&quot;/&gt;&lt;/object&gt;&lt;object type=&quot;3&quot; unique_id=&quot;10008&quot;&gt;&lt;property id=&quot;20148&quot; value=&quot;5&quot;/&gt;&lt;property id=&quot;20300&quot; value=&quot;Slide 5 - &amp;quot;Sector quality and safety outcomes&amp;quot;&quot;/&gt;&lt;property id=&quot;20307&quot; value=&quot;294&quot;/&gt;&lt;/object&gt;&lt;object type=&quot;3&quot; unique_id=&quot;10009&quot;&gt;&lt;property id=&quot;20148&quot; value=&quot;5&quot;/&gt;&lt;property id=&quot;20300&quot; value=&quot;Slide 6&quot;/&gt;&lt;property id=&quot;20307&quot; value=&quot;309&quot;/&gt;&lt;/object&gt;&lt;object type=&quot;3&quot; unique_id=&quot;10010&quot;&gt;&lt;property id=&quot;20148&quot; value=&quot;5&quot;/&gt;&lt;property id=&quot;20300&quot; value=&quot;Slide 7&quot;/&gt;&lt;property id=&quot;20307&quot; value=&quot;318&quot;/&gt;&lt;/object&gt;&lt;object type=&quot;3&quot; unique_id=&quot;10011&quot;&gt;&lt;property id=&quot;20148&quot; value=&quot;5&quot;/&gt;&lt;property id=&quot;20300&quot; value=&quot;Slide 8&quot;/&gt;&lt;property id=&quot;20307&quot; value=&quot;319&quot;/&gt;&lt;/object&gt;&lt;object type=&quot;3&quot; unique_id=&quot;10012&quot;&gt;&lt;property id=&quot;20148&quot; value=&quot;5&quot;/&gt;&lt;property id=&quot;20300&quot; value=&quot;Slide 9&quot;/&gt;&lt;property id=&quot;20307&quot; value=&quot;331&quot;/&gt;&lt;/object&gt;&lt;object type=&quot;3&quot; unique_id=&quot;10013&quot;&gt;&lt;property id=&quot;20148&quot; value=&quot;5&quot;/&gt;&lt;property id=&quot;20300&quot; value=&quot;Slide 10&quot;/&gt;&lt;property id=&quot;20307&quot; value=&quot;327&quot;/&gt;&lt;/object&gt;&lt;object type=&quot;3&quot; unique_id=&quot;10014&quot;&gt;&lt;property id=&quot;20148&quot; value=&quot;5&quot;/&gt;&lt;property id=&quot;20300&quot; value=&quot;Slide 11&quot;/&gt;&lt;property id=&quot;20307&quot; value=&quot;311&quot;/&gt;&lt;/object&gt;&lt;object type=&quot;3&quot; unique_id=&quot;10015&quot;&gt;&lt;property id=&quot;20148&quot; value=&quot;5&quot;/&gt;&lt;property id=&quot;20300&quot; value=&quot;Slide 12&quot;/&gt;&lt;property id=&quot;20307&quot; value=&quot;312&quot;/&gt;&lt;/object&gt;&lt;object type=&quot;3&quot; unique_id=&quot;10016&quot;&gt;&lt;property id=&quot;20148&quot; value=&quot;5&quot;/&gt;&lt;property id=&quot;20300&quot; value=&quot;Slide 13&quot;/&gt;&lt;property id=&quot;20307&quot; value=&quot;314&quot;/&gt;&lt;/object&gt;&lt;object type=&quot;3&quot; unique_id=&quot;10017&quot;&gt;&lt;property id=&quot;20148&quot; value=&quot;5&quot;/&gt;&lt;property id=&quot;20300&quot; value=&quot;Slide 14&quot;/&gt;&lt;property id=&quot;20307&quot; value=&quot;310&quot;/&gt;&lt;/object&gt;&lt;object type=&quot;3&quot; unique_id=&quot;10018&quot;&gt;&lt;property id=&quot;20148&quot; value=&quot;5&quot;/&gt;&lt;property id=&quot;20300&quot; value=&quot;Slide 15&quot;/&gt;&lt;property id=&quot;20307&quot; value=&quot;315&quot;/&gt;&lt;/object&gt;&lt;object type=&quot;3&quot; unique_id=&quot;10019&quot;&gt;&lt;property id=&quot;20148&quot; value=&quot;5&quot;/&gt;&lt;property id=&quot;20300&quot; value=&quot;Slide 16&quot;/&gt;&lt;property id=&quot;20307&quot; value=&quot;313&quot;/&gt;&lt;/object&gt;&lt;object type=&quot;3&quot; unique_id=&quot;10020&quot;&gt;&lt;property id=&quot;20148&quot; value=&quot;5&quot;/&gt;&lt;property id=&quot;20300&quot; value=&quot;Slide 17&quot;/&gt;&lt;property id=&quot;20307&quot; value=&quot;316&quot;/&gt;&lt;/object&gt;&lt;object type=&quot;3&quot; unique_id=&quot;10021&quot;&gt;&lt;property id=&quot;20148&quot; value=&quot;5&quot;/&gt;&lt;property id=&quot;20300&quot; value=&quot;Slide 18 - &amp;quot;Reducing Perioperative Harm&amp;quot;&quot;/&gt;&lt;property id=&quot;20307&quot; value=&quot;326&quot;/&gt;&lt;/object&gt;&lt;object type=&quot;3&quot; unique_id=&quot;10022&quot;&gt;&lt;property id=&quot;20148&quot; value=&quot;5&quot;/&gt;&lt;property id=&quot;20300&quot; value=&quot;Slide 19 - &amp;quot;Global Trigger Tools&amp;quot;&quot;/&gt;&lt;property id=&quot;20307&quot; value=&quot;328&quot;/&gt;&lt;/object&gt;&lt;object type=&quot;3&quot; unique_id=&quot;10023&quot;&gt;&lt;property id=&quot;20148&quot; value=&quot;5&quot;/&gt;&lt;property id=&quot;20300&quot; value=&quot;Slide 20 - &amp;quot;Reducing Harm from Falls&amp;quot;&quot;/&gt;&lt;property id=&quot;20307&quot; value=&quot;325&quot;/&gt;&lt;/object&gt;&lt;object type=&quot;3&quot; unique_id=&quot;10024&quot;&gt;&lt;property id=&quot;20148&quot; value=&quot;5&quot;/&gt;&lt;property id=&quot;20300&quot; value=&quot;Slide 21&quot;/&gt;&lt;property id=&quot;20307&quot; value=&quot;283&quot;/&gt;&lt;/object&gt;&lt;object type=&quot;3&quot; unique_id=&quot;10025&quot;&gt;&lt;property id=&quot;20148&quot; value=&quot;5&quot;/&gt;&lt;property id=&quot;20300&quot; value=&quot;Slide 22&quot;/&gt;&lt;property id=&quot;20307&quot; value=&quot;320&quot;/&gt;&lt;/object&gt;&lt;object type=&quot;3&quot; unique_id=&quot;10026&quot;&gt;&lt;property id=&quot;20148&quot; value=&quot;5&quot;/&gt;&lt;property id=&quot;20300&quot; value=&quot;Slide 23&quot;/&gt;&lt;property id=&quot;20307&quot; value=&quot;300&quot;/&gt;&lt;/object&gt;&lt;object type=&quot;3&quot; unique_id=&quot;10027&quot;&gt;&lt;property id=&quot;20148&quot; value=&quot;5&quot;/&gt;&lt;property id=&quot;20300&quot; value=&quot;Slide 24&quot;/&gt;&lt;property id=&quot;20307&quot; value=&quot;301&quot;/&gt;&lt;/object&gt;&lt;object type=&quot;3&quot; unique_id=&quot;10028&quot;&gt;&lt;property id=&quot;20148&quot; value=&quot;5&quot;/&gt;&lt;property id=&quot;20300&quot; value=&quot;Slide 26&quot;/&gt;&lt;property id=&quot;20307&quot; value=&quot;329&quot;/&gt;&lt;/object&gt;&lt;object type=&quot;3&quot; unique_id=&quot;10029&quot;&gt;&lt;property id=&quot;20148&quot; value=&quot;5&quot;/&gt;&lt;property id=&quot;20300&quot; value=&quot;Slide 27&quot;/&gt;&lt;property id=&quot;20307&quot; value=&quot;330&quot;/&gt;&lt;/object&gt;&lt;object type=&quot;3&quot; unique_id=&quot;10030&quot;&gt;&lt;property id=&quot;20148&quot; value=&quot;5&quot;/&gt;&lt;property id=&quot;20300&quot; value=&quot;Slide 28&quot;/&gt;&lt;property id=&quot;20307&quot; value=&quot;322&quot;/&gt;&lt;/object&gt;&lt;object type=&quot;3&quot; unique_id=&quot;10031&quot;&gt;&lt;property id=&quot;20148&quot; value=&quot;5&quot;/&gt;&lt;property id=&quot;20300&quot; value=&quot;Slide 29&quot;/&gt;&lt;property id=&quot;20307&quot; value=&quot;323&quot;/&gt;&lt;/object&gt;&lt;object type=&quot;3&quot; unique_id=&quot;10032&quot;&gt;&lt;property id=&quot;20148&quot; value=&quot;5&quot;/&gt;&lt;property id=&quot;20300&quot; value=&quot;Slide 30&quot;/&gt;&lt;property id=&quot;20307&quot; value=&quot;296&quot;/&gt;&lt;/object&gt;&lt;object type=&quot;3&quot; unique_id=&quot;10033&quot;&gt;&lt;property id=&quot;20148&quot; value=&quot;5&quot;/&gt;&lt;property id=&quot;20300&quot; value=&quot;Slide 31&quot;/&gt;&lt;property id=&quot;20307&quot; value=&quot;298&quot;/&gt;&lt;/object&gt;&lt;object type=&quot;3&quot; unique_id=&quot;10034&quot;&gt;&lt;property id=&quot;20148&quot; value=&quot;5&quot;/&gt;&lt;property id=&quot;20300&quot; value=&quot;Slide 32&quot;/&gt;&lt;property id=&quot;20307&quot; value=&quot;324&quot;/&gt;&lt;/object&gt;&lt;object type=&quot;3&quot; unique_id=&quot;10035&quot;&gt;&lt;property id=&quot;20148&quot; value=&quot;5&quot;/&gt;&lt;property id=&quot;20300&quot; value=&quot;Slide 25&quot;/&gt;&lt;property id=&quot;20307&quot; value=&quot;332&quot;/&gt;&lt;/object&gt;&lt;/object&gt;&lt;/object&gt;&lt;/database&gt;"/>
  <p:tag name="SECTOMILLISECCONVERTED" val="1"/>
</p:tagLst>
</file>

<file path=ppt/theme/theme1.xml><?xml version="1.0" encoding="utf-8"?>
<a:theme xmlns:a="http://schemas.openxmlformats.org/drawingml/2006/main" name="30187 HQSCNZ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A0151A83A279F44484FD62A72A123A9E" ma:contentTypeVersion="36" ma:contentTypeDescription="Use this content type to classify and store documents on HQSC DMS website" ma:contentTypeScope="" ma:versionID="8d8db6d6249fb545ae4cd1c53f681cd0">
  <xsd:schema xmlns:xsd="http://www.w3.org/2001/XMLSchema" xmlns:xs="http://www.w3.org/2001/XMLSchema" xmlns:p="http://schemas.microsoft.com/office/2006/metadata/properties" xmlns:ns3="b9674e6c-059e-4b62-b47a-52d66243851c" xmlns:ns4="bef9904b-9bca-4a1b-aca3-78dad2044d15" targetNamespace="http://schemas.microsoft.com/office/2006/metadata/properties" ma:root="true" ma:fieldsID="4d45f74ed71568af0d7ab5fc06c70660" ns3:_="" ns4:_="">
    <xsd:import namespace="b9674e6c-059e-4b62-b47a-52d66243851c"/>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674e6c-059e-4b62-b47a-52d66243851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f067919-d045-4b34-bd75-563914e945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b3aa043-9336-4ecf-bd0c-87fd8a0c1d53}" ma:internalName="TaxCatchAll" ma:showField="CatchAllData" ma:web="bef9904b-9bca-4a1b-aca3-78dad2044d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ef9904b-9bca-4a1b-aca3-78dad2044d15">
      <UserInfo>
        <DisplayName>Falyn Cranston</DisplayName>
        <AccountId>20</AccountId>
        <AccountType/>
      </UserInfo>
      <UserInfo>
        <DisplayName>Emma Forbes</DisplayName>
        <AccountId>14</AccountId>
        <AccountType/>
      </UserInfo>
    </SharedWithUsers>
    <lcf76f155ced4ddcb4097134ff3c332f xmlns="b9674e6c-059e-4b62-b47a-52d66243851c">
      <Terms xmlns="http://schemas.microsoft.com/office/infopath/2007/PartnerControls"/>
    </lcf76f155ced4ddcb4097134ff3c332f>
    <TaxCatchAll xmlns="bef9904b-9bca-4a1b-aca3-78dad2044d15" xsi:nil="true"/>
  </documentManagement>
</p:properties>
</file>

<file path=customXml/item4.xml><?xml version="1.0" encoding="utf-8"?>
<?mso-contentType ?>
<SharedContentType xmlns="Microsoft.SharePoint.Taxonomy.ContentTypeSync" SourceId="5f067919-d045-4b34-bd75-563914e94517" ContentTypeId="0x010100464BB556B3337A48846236E9064FB9CC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38E93-B5B2-455D-A435-2021DB07F696}">
  <ds:schemaRefs>
    <ds:schemaRef ds:uri="http://schemas.microsoft.com/office/2006/metadata/longProperties"/>
  </ds:schemaRefs>
</ds:datastoreItem>
</file>

<file path=customXml/itemProps2.xml><?xml version="1.0" encoding="utf-8"?>
<ds:datastoreItem xmlns:ds="http://schemas.openxmlformats.org/officeDocument/2006/customXml" ds:itemID="{CD7B7378-E64B-4A4D-8809-436770434E18}"/>
</file>

<file path=customXml/itemProps3.xml><?xml version="1.0" encoding="utf-8"?>
<ds:datastoreItem xmlns:ds="http://schemas.openxmlformats.org/officeDocument/2006/customXml" ds:itemID="{49D22001-0ACC-4F1C-90F6-B8B906D15F9B}">
  <ds:schemaRefs>
    <ds:schemaRef ds:uri="http://schemas.microsoft.com/office/2006/documentManagement/types"/>
    <ds:schemaRef ds:uri="http://purl.org/dc/terms/"/>
    <ds:schemaRef ds:uri="http://schemas.openxmlformats.org/package/2006/metadata/core-properties"/>
    <ds:schemaRef ds:uri="bef9904b-9bca-4a1b-aca3-78dad2044d15"/>
    <ds:schemaRef ds:uri="http://purl.org/dc/dcmitype/"/>
    <ds:schemaRef ds:uri="9648d8c0-db86-4d00-a1b3-c3ab77297c67"/>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FF1485B2-AE12-4D66-913E-931C824CE935}">
  <ds:schemaRefs>
    <ds:schemaRef ds:uri="Microsoft.SharePoint.Taxonomy.ContentTypeSync"/>
  </ds:schemaRefs>
</ds:datastoreItem>
</file>

<file path=customXml/itemProps5.xml><?xml version="1.0" encoding="utf-8"?>
<ds:datastoreItem xmlns:ds="http://schemas.openxmlformats.org/officeDocument/2006/customXml" ds:itemID="{AF32EC47-8E50-40DB-B379-713C6C2BB8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30187 HQSCNZ Powerpoint Template</Template>
  <TotalTime>3998</TotalTime>
  <Words>1209</Words>
  <Application>Microsoft Office PowerPoint</Application>
  <PresentationFormat>On-screen Show (4:3)</PresentationFormat>
  <Paragraphs>82</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30187 HQSCNZ Powerpoint Template</vt:lpstr>
      <vt:lpstr>An introduction</vt:lpstr>
      <vt:lpstr>What are shared goals of care?</vt:lpstr>
      <vt:lpstr>Why shared goals of care?</vt:lpstr>
      <vt:lpstr>Principles</vt:lpstr>
      <vt:lpstr>Principles</vt:lpstr>
      <vt:lpstr>PowerPoint Presentation</vt:lpstr>
      <vt:lpstr>Approach to shared goals of care</vt:lpstr>
      <vt:lpstr>The discussion</vt:lpstr>
      <vt:lpstr>The decision</vt:lpstr>
      <vt:lpstr>Option A or B</vt:lpstr>
      <vt:lpstr>Option C or D</vt:lpstr>
      <vt:lpstr>Support </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blank powerpoint master</dc:title>
  <dc:creator>Falyn Cranston</dc:creator>
  <cp:lastModifiedBy>Anna Kirtlan</cp:lastModifiedBy>
  <cp:revision>301</cp:revision>
  <cp:lastPrinted>2017-04-04T00:04:19Z</cp:lastPrinted>
  <dcterms:created xsi:type="dcterms:W3CDTF">2011-02-14T19:21:33Z</dcterms:created>
  <dcterms:modified xsi:type="dcterms:W3CDTF">2022-10-12T23:43:12Z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ZZEXX236R265-9-5099</vt:lpwstr>
  </property>
  <property fmtid="{D5CDD505-2E9C-101B-9397-08002B2CF9AE}" pid="3" name="_dlc_DocIdItemGuid">
    <vt:lpwstr>0375e0e9-170a-4967-9f05-ace125614ea1</vt:lpwstr>
  </property>
  <property fmtid="{D5CDD505-2E9C-101B-9397-08002B2CF9AE}" pid="4" name="_dlc_DocIdUrl">
    <vt:lpwstr>http://intranet.hqsc.local/_layouts/DocIdRedir.aspx?ID=ZZEXX236R265-9-5099, ZZEXX236R265-9-5099</vt:lpwstr>
  </property>
  <property fmtid="{D5CDD505-2E9C-101B-9397-08002B2CF9AE}" pid="5" name="EmTo">
    <vt:lpwstr/>
  </property>
  <property fmtid="{D5CDD505-2E9C-101B-9397-08002B2CF9AE}" pid="6" name="EmFrom">
    <vt:lpwstr/>
  </property>
  <property fmtid="{D5CDD505-2E9C-101B-9397-08002B2CF9AE}" pid="7" name="EmType">
    <vt:lpwstr/>
  </property>
  <property fmtid="{D5CDD505-2E9C-101B-9397-08002B2CF9AE}" pid="8" name="EmSubject">
    <vt:lpwstr/>
  </property>
  <property fmtid="{D5CDD505-2E9C-101B-9397-08002B2CF9AE}" pid="9" name="EmAttachCount">
    <vt:lpwstr/>
  </property>
  <property fmtid="{D5CDD505-2E9C-101B-9397-08002B2CF9AE}" pid="10" name="EmCategory">
    <vt:lpwstr/>
  </property>
  <property fmtid="{D5CDD505-2E9C-101B-9397-08002B2CF9AE}" pid="11" name="EmBody">
    <vt:lpwstr/>
  </property>
  <property fmtid="{D5CDD505-2E9C-101B-9397-08002B2CF9AE}" pid="12" name="EmCC">
    <vt:lpwstr/>
  </property>
  <property fmtid="{D5CDD505-2E9C-101B-9397-08002B2CF9AE}" pid="13" name="EmBCC">
    <vt:lpwstr/>
  </property>
  <property fmtid="{D5CDD505-2E9C-101B-9397-08002B2CF9AE}" pid="14" name="EmFromName">
    <vt:lpwstr/>
  </property>
  <property fmtid="{D5CDD505-2E9C-101B-9397-08002B2CF9AE}" pid="15" name="EmID">
    <vt:lpwstr/>
  </property>
  <property fmtid="{D5CDD505-2E9C-101B-9397-08002B2CF9AE}" pid="16" name="EmCon">
    <vt:lpwstr/>
  </property>
  <property fmtid="{D5CDD505-2E9C-101B-9397-08002B2CF9AE}" pid="17" name="ContentTypeId">
    <vt:lpwstr>0x010100464BB556B3337A48846236E9064FB9CC0100A0151A83A279F44484FD62A72A123A9E</vt:lpwstr>
  </property>
  <property fmtid="{D5CDD505-2E9C-101B-9397-08002B2CF9AE}" pid="18" name="Order">
    <vt:r8>221200</vt:r8>
  </property>
</Properties>
</file>