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6"/>
  </p:sldMasterIdLst>
  <p:notesMasterIdLst>
    <p:notesMasterId r:id="rId53"/>
  </p:notesMasterIdLst>
  <p:handoutMasterIdLst>
    <p:handoutMasterId r:id="rId54"/>
  </p:handoutMasterIdLst>
  <p:sldIdLst>
    <p:sldId id="257" r:id="rId7"/>
    <p:sldId id="341" r:id="rId8"/>
    <p:sldId id="260" r:id="rId9"/>
    <p:sldId id="330" r:id="rId10"/>
    <p:sldId id="258" r:id="rId11"/>
    <p:sldId id="522" r:id="rId12"/>
    <p:sldId id="502" r:id="rId13"/>
    <p:sldId id="340" r:id="rId14"/>
    <p:sldId id="263" r:id="rId15"/>
    <p:sldId id="523" r:id="rId16"/>
    <p:sldId id="524" r:id="rId17"/>
    <p:sldId id="515" r:id="rId18"/>
    <p:sldId id="482" r:id="rId19"/>
    <p:sldId id="525" r:id="rId20"/>
    <p:sldId id="469" r:id="rId21"/>
    <p:sldId id="532" r:id="rId22"/>
    <p:sldId id="471" r:id="rId23"/>
    <p:sldId id="422" r:id="rId24"/>
    <p:sldId id="477" r:id="rId25"/>
    <p:sldId id="481" r:id="rId26"/>
    <p:sldId id="277" r:id="rId27"/>
    <p:sldId id="526" r:id="rId28"/>
    <p:sldId id="537" r:id="rId29"/>
    <p:sldId id="332" r:id="rId30"/>
    <p:sldId id="279" r:id="rId31"/>
    <p:sldId id="333" r:id="rId32"/>
    <p:sldId id="323" r:id="rId33"/>
    <p:sldId id="325" r:id="rId34"/>
    <p:sldId id="282" r:id="rId35"/>
    <p:sldId id="527" r:id="rId36"/>
    <p:sldId id="284" r:id="rId37"/>
    <p:sldId id="495" r:id="rId38"/>
    <p:sldId id="297" r:id="rId39"/>
    <p:sldId id="298" r:id="rId40"/>
    <p:sldId id="503" r:id="rId41"/>
    <p:sldId id="530" r:id="rId42"/>
    <p:sldId id="504" r:id="rId43"/>
    <p:sldId id="529" r:id="rId44"/>
    <p:sldId id="505" r:id="rId45"/>
    <p:sldId id="533" r:id="rId46"/>
    <p:sldId id="536" r:id="rId47"/>
    <p:sldId id="509" r:id="rId48"/>
    <p:sldId id="512" r:id="rId49"/>
    <p:sldId id="331" r:id="rId50"/>
    <p:sldId id="322" r:id="rId51"/>
    <p:sldId id="531" r:id="rId52"/>
  </p:sldIdLst>
  <p:sldSz cx="9144000" cy="6858000" type="screen4x3"/>
  <p:notesSz cx="6797675" cy="9926638"/>
  <p:custDataLst>
    <p:tags r:id="rId5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Goodwin" initials="JG" lastIdx="14" clrIdx="0">
    <p:extLst>
      <p:ext uri="{19B8F6BF-5375-455C-9EA6-DF929625EA0E}">
        <p15:presenceInfo xmlns:p15="http://schemas.microsoft.com/office/powerpoint/2012/main" userId="S-1-5-21-2602719997-3964164305-2053243912-989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EAEA"/>
    <a:srgbClr val="617AA6"/>
    <a:srgbClr val="00467F"/>
    <a:srgbClr val="17467E"/>
    <a:srgbClr val="CCFFCC"/>
    <a:srgbClr val="71BA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290" autoAdjust="0"/>
  </p:normalViewPr>
  <p:slideViewPr>
    <p:cSldViewPr snapToGrid="0">
      <p:cViewPr varScale="1">
        <p:scale>
          <a:sx n="66" d="100"/>
          <a:sy n="66" d="100"/>
        </p:scale>
        <p:origin x="2826" y="6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780605-C074-41C8-8595-9D8C88575CE7}" type="doc">
      <dgm:prSet loTypeId="urn:microsoft.com/office/officeart/2005/8/layout/venn2" loCatId="relationship" qsTypeId="urn:microsoft.com/office/officeart/2005/8/quickstyle/3d1" qsCatId="3D" csTypeId="urn:microsoft.com/office/officeart/2005/8/colors/colorful4" csCatId="colorful" phldr="1"/>
      <dgm:spPr/>
      <dgm:t>
        <a:bodyPr/>
        <a:lstStyle/>
        <a:p>
          <a:endParaRPr lang="en-NZ"/>
        </a:p>
      </dgm:t>
    </dgm:pt>
    <dgm:pt modelId="{27483863-4240-409E-BAC0-9BDEC2A909D8}">
      <dgm:prSet phldrT="[Text]" custT="1"/>
      <dgm:spPr>
        <a:solidFill>
          <a:schemeClr val="tx1">
            <a:lumMod val="50000"/>
            <a:lumOff val="50000"/>
          </a:schemeClr>
        </a:solidFill>
      </dgm:spPr>
      <dgm:t>
        <a:bodyPr/>
        <a:lstStyle/>
        <a:p>
          <a:endParaRPr lang="en-NZ" sz="3200">
            <a:solidFill>
              <a:schemeClr val="bg1"/>
            </a:solidFill>
          </a:endParaRPr>
        </a:p>
      </dgm:t>
    </dgm:pt>
    <dgm:pt modelId="{CD2357B4-FA78-4056-A17C-AFA39D1AA270}" type="parTrans" cxnId="{507C59D7-1006-4BA7-9A79-324E6B5A40BE}">
      <dgm:prSet/>
      <dgm:spPr/>
      <dgm:t>
        <a:bodyPr/>
        <a:lstStyle/>
        <a:p>
          <a:endParaRPr lang="en-NZ"/>
        </a:p>
      </dgm:t>
    </dgm:pt>
    <dgm:pt modelId="{B58A9DC5-1311-4D63-8C1E-38179D1D4D0B}" type="sibTrans" cxnId="{507C59D7-1006-4BA7-9A79-324E6B5A40BE}">
      <dgm:prSet/>
      <dgm:spPr/>
      <dgm:t>
        <a:bodyPr/>
        <a:lstStyle/>
        <a:p>
          <a:endParaRPr lang="en-NZ"/>
        </a:p>
      </dgm:t>
    </dgm:pt>
    <dgm:pt modelId="{1D8BD043-F5E6-431C-8557-923A6AF7F67F}">
      <dgm:prSet phldrT="[Text]" custT="1"/>
      <dgm:spPr>
        <a:solidFill>
          <a:schemeClr val="bg1"/>
        </a:solidFill>
      </dgm:spPr>
      <dgm:t>
        <a:bodyPr/>
        <a:lstStyle/>
        <a:p>
          <a:endParaRPr lang="en-US" sz="2800">
            <a:solidFill>
              <a:schemeClr val="tx1"/>
            </a:solidFill>
          </a:endParaRPr>
        </a:p>
        <a:p>
          <a:r>
            <a:rPr lang="en-US" sz="2800">
              <a:solidFill>
                <a:schemeClr val="tx1"/>
              </a:solidFill>
            </a:rPr>
            <a:t>Advance care plan</a:t>
          </a:r>
          <a:endParaRPr lang="en-NZ" sz="2800">
            <a:solidFill>
              <a:schemeClr val="tx1"/>
            </a:solidFill>
          </a:endParaRPr>
        </a:p>
      </dgm:t>
    </dgm:pt>
    <dgm:pt modelId="{9C3872F3-808A-43B4-938B-98AA842317F3}" type="parTrans" cxnId="{DEB981C3-E560-42DC-A974-26BA4FED2FA3}">
      <dgm:prSet/>
      <dgm:spPr/>
      <dgm:t>
        <a:bodyPr/>
        <a:lstStyle/>
        <a:p>
          <a:endParaRPr lang="en-NZ"/>
        </a:p>
      </dgm:t>
    </dgm:pt>
    <dgm:pt modelId="{943CE776-E11C-4AB6-B942-93EB5A355F94}" type="sibTrans" cxnId="{DEB981C3-E560-42DC-A974-26BA4FED2FA3}">
      <dgm:prSet/>
      <dgm:spPr/>
      <dgm:t>
        <a:bodyPr/>
        <a:lstStyle/>
        <a:p>
          <a:endParaRPr lang="en-NZ"/>
        </a:p>
      </dgm:t>
    </dgm:pt>
    <dgm:pt modelId="{DD738939-C66A-486A-8ECA-ADC32FDE3382}">
      <dgm:prSet phldrT="[Text]" custT="1"/>
      <dgm:spPr>
        <a:solidFill>
          <a:schemeClr val="tx1"/>
        </a:solidFill>
      </dgm:spPr>
      <dgm:t>
        <a:bodyPr/>
        <a:lstStyle/>
        <a:p>
          <a:r>
            <a:rPr lang="en-US" sz="2400" b="1">
              <a:solidFill>
                <a:schemeClr val="bg1"/>
              </a:solidFill>
            </a:rPr>
            <a:t>AD</a:t>
          </a:r>
          <a:endParaRPr lang="en-NZ" sz="2400" b="1">
            <a:solidFill>
              <a:schemeClr val="bg1"/>
            </a:solidFill>
          </a:endParaRPr>
        </a:p>
      </dgm:t>
    </dgm:pt>
    <dgm:pt modelId="{B86D558C-F5F6-4E50-B114-745A780F559F}" type="parTrans" cxnId="{9B757757-FBDF-411A-A077-28FC44ADCD8F}">
      <dgm:prSet/>
      <dgm:spPr/>
      <dgm:t>
        <a:bodyPr/>
        <a:lstStyle/>
        <a:p>
          <a:endParaRPr lang="en-NZ"/>
        </a:p>
      </dgm:t>
    </dgm:pt>
    <dgm:pt modelId="{1642FAFF-4297-4E18-A6B2-334BCF7A1FBE}" type="sibTrans" cxnId="{9B757757-FBDF-411A-A077-28FC44ADCD8F}">
      <dgm:prSet/>
      <dgm:spPr/>
      <dgm:t>
        <a:bodyPr/>
        <a:lstStyle/>
        <a:p>
          <a:endParaRPr lang="en-NZ"/>
        </a:p>
      </dgm:t>
    </dgm:pt>
    <dgm:pt modelId="{4F14F500-C39F-4BB5-A203-C7D8BBE4D7DC}" type="pres">
      <dgm:prSet presAssocID="{45780605-C074-41C8-8595-9D8C88575CE7}" presName="Name0" presStyleCnt="0">
        <dgm:presLayoutVars>
          <dgm:chMax val="7"/>
          <dgm:resizeHandles val="exact"/>
        </dgm:presLayoutVars>
      </dgm:prSet>
      <dgm:spPr/>
    </dgm:pt>
    <dgm:pt modelId="{2FEA8D42-F08F-4FA5-8D19-5272276E6540}" type="pres">
      <dgm:prSet presAssocID="{45780605-C074-41C8-8595-9D8C88575CE7}" presName="comp1" presStyleCnt="0"/>
      <dgm:spPr/>
    </dgm:pt>
    <dgm:pt modelId="{9E2B4472-A905-4947-BFE4-5F97FE8F872D}" type="pres">
      <dgm:prSet presAssocID="{45780605-C074-41C8-8595-9D8C88575CE7}" presName="circle1" presStyleLbl="node1" presStyleIdx="0" presStyleCnt="3" custScaleX="123750" custLinFactNeighborX="-69606" custLinFactNeighborY="-18519"/>
      <dgm:spPr/>
    </dgm:pt>
    <dgm:pt modelId="{790CECFB-DE20-4D92-9931-5475092345CE}" type="pres">
      <dgm:prSet presAssocID="{45780605-C074-41C8-8595-9D8C88575CE7}" presName="c1text" presStyleLbl="node1" presStyleIdx="0" presStyleCnt="3">
        <dgm:presLayoutVars>
          <dgm:bulletEnabled val="1"/>
        </dgm:presLayoutVars>
      </dgm:prSet>
      <dgm:spPr/>
    </dgm:pt>
    <dgm:pt modelId="{86FEA671-6BD9-4FA4-8B29-391C82EFE94D}" type="pres">
      <dgm:prSet presAssocID="{45780605-C074-41C8-8595-9D8C88575CE7}" presName="comp2" presStyleCnt="0"/>
      <dgm:spPr/>
    </dgm:pt>
    <dgm:pt modelId="{64D17746-3B59-41CD-83AD-15A902BF0497}" type="pres">
      <dgm:prSet presAssocID="{45780605-C074-41C8-8595-9D8C88575CE7}" presName="circle2" presStyleLbl="node1" presStyleIdx="1" presStyleCnt="3" custScaleX="96591" custScaleY="74103" custLinFactNeighborX="14849" custLinFactNeighborY="-191"/>
      <dgm:spPr/>
    </dgm:pt>
    <dgm:pt modelId="{E522BDA5-0BE9-4A1D-ADAC-48C198F7F197}" type="pres">
      <dgm:prSet presAssocID="{45780605-C074-41C8-8595-9D8C88575CE7}" presName="c2text" presStyleLbl="node1" presStyleIdx="1" presStyleCnt="3">
        <dgm:presLayoutVars>
          <dgm:bulletEnabled val="1"/>
        </dgm:presLayoutVars>
      </dgm:prSet>
      <dgm:spPr/>
    </dgm:pt>
    <dgm:pt modelId="{26F10890-B7D7-4035-8CE8-F1732C04F749}" type="pres">
      <dgm:prSet presAssocID="{45780605-C074-41C8-8595-9D8C88575CE7}" presName="comp3" presStyleCnt="0"/>
      <dgm:spPr/>
    </dgm:pt>
    <dgm:pt modelId="{ABE1B0AB-C9E9-4E86-B805-E9D2E6128013}" type="pres">
      <dgm:prSet presAssocID="{45780605-C074-41C8-8595-9D8C88575CE7}" presName="circle3" presStyleLbl="node1" presStyleIdx="2" presStyleCnt="3" custScaleX="45873" custScaleY="30864" custLinFactNeighborX="46914" custLinFactNeighborY="-1235"/>
      <dgm:spPr/>
    </dgm:pt>
    <dgm:pt modelId="{6E49E4AE-91F8-4BDA-8F44-01DDEEA64ACC}" type="pres">
      <dgm:prSet presAssocID="{45780605-C074-41C8-8595-9D8C88575CE7}" presName="c3text" presStyleLbl="node1" presStyleIdx="2" presStyleCnt="3">
        <dgm:presLayoutVars>
          <dgm:bulletEnabled val="1"/>
        </dgm:presLayoutVars>
      </dgm:prSet>
      <dgm:spPr/>
    </dgm:pt>
  </dgm:ptLst>
  <dgm:cxnLst>
    <dgm:cxn modelId="{76188F63-AF35-498A-9997-81225EB64F17}" type="presOf" srcId="{DD738939-C66A-486A-8ECA-ADC32FDE3382}" destId="{6E49E4AE-91F8-4BDA-8F44-01DDEEA64ACC}" srcOrd="1" destOrd="0" presId="urn:microsoft.com/office/officeart/2005/8/layout/venn2"/>
    <dgm:cxn modelId="{CE59B756-03A3-47DC-951A-2DA1A825A9F4}" type="presOf" srcId="{DD738939-C66A-486A-8ECA-ADC32FDE3382}" destId="{ABE1B0AB-C9E9-4E86-B805-E9D2E6128013}" srcOrd="0" destOrd="0" presId="urn:microsoft.com/office/officeart/2005/8/layout/venn2"/>
    <dgm:cxn modelId="{9B757757-FBDF-411A-A077-28FC44ADCD8F}" srcId="{45780605-C074-41C8-8595-9D8C88575CE7}" destId="{DD738939-C66A-486A-8ECA-ADC32FDE3382}" srcOrd="2" destOrd="0" parTransId="{B86D558C-F5F6-4E50-B114-745A780F559F}" sibTransId="{1642FAFF-4297-4E18-A6B2-334BCF7A1FBE}"/>
    <dgm:cxn modelId="{74BCDA5A-7D79-40DE-9268-8F98903BBEEC}" type="presOf" srcId="{27483863-4240-409E-BAC0-9BDEC2A909D8}" destId="{790CECFB-DE20-4D92-9931-5475092345CE}" srcOrd="1" destOrd="0" presId="urn:microsoft.com/office/officeart/2005/8/layout/venn2"/>
    <dgm:cxn modelId="{980ABAB3-796E-438F-B3E7-32A2801D6F96}" type="presOf" srcId="{45780605-C074-41C8-8595-9D8C88575CE7}" destId="{4F14F500-C39F-4BB5-A203-C7D8BBE4D7DC}" srcOrd="0" destOrd="0" presId="urn:microsoft.com/office/officeart/2005/8/layout/venn2"/>
    <dgm:cxn modelId="{7165F8BD-7B77-4238-9694-4831D48E6780}" type="presOf" srcId="{1D8BD043-F5E6-431C-8557-923A6AF7F67F}" destId="{E522BDA5-0BE9-4A1D-ADAC-48C198F7F197}" srcOrd="1" destOrd="0" presId="urn:microsoft.com/office/officeart/2005/8/layout/venn2"/>
    <dgm:cxn modelId="{DEB981C3-E560-42DC-A974-26BA4FED2FA3}" srcId="{45780605-C074-41C8-8595-9D8C88575CE7}" destId="{1D8BD043-F5E6-431C-8557-923A6AF7F67F}" srcOrd="1" destOrd="0" parTransId="{9C3872F3-808A-43B4-938B-98AA842317F3}" sibTransId="{943CE776-E11C-4AB6-B942-93EB5A355F94}"/>
    <dgm:cxn modelId="{186299D3-E5CE-404E-8F1A-D4E594EEBFBF}" type="presOf" srcId="{1D8BD043-F5E6-431C-8557-923A6AF7F67F}" destId="{64D17746-3B59-41CD-83AD-15A902BF0497}" srcOrd="0" destOrd="0" presId="urn:microsoft.com/office/officeart/2005/8/layout/venn2"/>
    <dgm:cxn modelId="{507C59D7-1006-4BA7-9A79-324E6B5A40BE}" srcId="{45780605-C074-41C8-8595-9D8C88575CE7}" destId="{27483863-4240-409E-BAC0-9BDEC2A909D8}" srcOrd="0" destOrd="0" parTransId="{CD2357B4-FA78-4056-A17C-AFA39D1AA270}" sibTransId="{B58A9DC5-1311-4D63-8C1E-38179D1D4D0B}"/>
    <dgm:cxn modelId="{26F86EDC-FC2B-4E30-9BC8-DC989EE7F7EE}" type="presOf" srcId="{27483863-4240-409E-BAC0-9BDEC2A909D8}" destId="{9E2B4472-A905-4947-BFE4-5F97FE8F872D}" srcOrd="0" destOrd="0" presId="urn:microsoft.com/office/officeart/2005/8/layout/venn2"/>
    <dgm:cxn modelId="{591FC528-3649-4B4A-B3EF-876AC627AA10}" type="presParOf" srcId="{4F14F500-C39F-4BB5-A203-C7D8BBE4D7DC}" destId="{2FEA8D42-F08F-4FA5-8D19-5272276E6540}" srcOrd="0" destOrd="0" presId="urn:microsoft.com/office/officeart/2005/8/layout/venn2"/>
    <dgm:cxn modelId="{9B810386-3D10-4971-85D9-F67481FE985B}" type="presParOf" srcId="{2FEA8D42-F08F-4FA5-8D19-5272276E6540}" destId="{9E2B4472-A905-4947-BFE4-5F97FE8F872D}" srcOrd="0" destOrd="0" presId="urn:microsoft.com/office/officeart/2005/8/layout/venn2"/>
    <dgm:cxn modelId="{B2CC8E06-9E98-4760-A82B-5297007F9E5F}" type="presParOf" srcId="{2FEA8D42-F08F-4FA5-8D19-5272276E6540}" destId="{790CECFB-DE20-4D92-9931-5475092345CE}" srcOrd="1" destOrd="0" presId="urn:microsoft.com/office/officeart/2005/8/layout/venn2"/>
    <dgm:cxn modelId="{D9FD7ED5-DE41-414E-ADB7-038DF8C3AE57}" type="presParOf" srcId="{4F14F500-C39F-4BB5-A203-C7D8BBE4D7DC}" destId="{86FEA671-6BD9-4FA4-8B29-391C82EFE94D}" srcOrd="1" destOrd="0" presId="urn:microsoft.com/office/officeart/2005/8/layout/venn2"/>
    <dgm:cxn modelId="{1C649F29-0844-420B-8E74-EDD9751D0D9B}" type="presParOf" srcId="{86FEA671-6BD9-4FA4-8B29-391C82EFE94D}" destId="{64D17746-3B59-41CD-83AD-15A902BF0497}" srcOrd="0" destOrd="0" presId="urn:microsoft.com/office/officeart/2005/8/layout/venn2"/>
    <dgm:cxn modelId="{B6025C86-16D9-47B8-A687-BFA786F3D432}" type="presParOf" srcId="{86FEA671-6BD9-4FA4-8B29-391C82EFE94D}" destId="{E522BDA5-0BE9-4A1D-ADAC-48C198F7F197}" srcOrd="1" destOrd="0" presId="urn:microsoft.com/office/officeart/2005/8/layout/venn2"/>
    <dgm:cxn modelId="{F5A7E05F-3146-492F-B0BB-5D459CC7DB12}" type="presParOf" srcId="{4F14F500-C39F-4BB5-A203-C7D8BBE4D7DC}" destId="{26F10890-B7D7-4035-8CE8-F1732C04F749}" srcOrd="2" destOrd="0" presId="urn:microsoft.com/office/officeart/2005/8/layout/venn2"/>
    <dgm:cxn modelId="{4399C810-5F14-4035-82DE-D98528D7D323}" type="presParOf" srcId="{26F10890-B7D7-4035-8CE8-F1732C04F749}" destId="{ABE1B0AB-C9E9-4E86-B805-E9D2E6128013}" srcOrd="0" destOrd="0" presId="urn:microsoft.com/office/officeart/2005/8/layout/venn2"/>
    <dgm:cxn modelId="{2BB644B7-4A65-4FF3-A2FA-03FE1EB14CC8}" type="presParOf" srcId="{26F10890-B7D7-4035-8CE8-F1732C04F749}" destId="{6E49E4AE-91F8-4BDA-8F44-01DDEEA64AC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AE3525-C2C2-4F04-B115-51861DCBAA7E}"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en-NZ"/>
        </a:p>
      </dgm:t>
    </dgm:pt>
    <dgm:pt modelId="{6443583B-5010-458B-B09D-977E9846B3CC}">
      <dgm:prSet phldrT="[Text]"/>
      <dgm:spPr>
        <a:solidFill>
          <a:schemeClr val="tx1"/>
        </a:solidFill>
      </dgm:spPr>
      <dgm:t>
        <a:bodyPr/>
        <a:lstStyle/>
        <a:p>
          <a:r>
            <a:rPr lang="en-US">
              <a:latin typeface="+mn-lt"/>
            </a:rPr>
            <a:t>Valid advance directive</a:t>
          </a:r>
          <a:endParaRPr lang="en-NZ">
            <a:latin typeface="+mn-lt"/>
          </a:endParaRPr>
        </a:p>
      </dgm:t>
    </dgm:pt>
    <dgm:pt modelId="{9149E9DF-467B-4D9E-BD1E-CA4F0E900AD2}" type="parTrans" cxnId="{32C3FDA3-6205-40ED-B283-92EECAEF5C01}">
      <dgm:prSet/>
      <dgm:spPr/>
      <dgm:t>
        <a:bodyPr/>
        <a:lstStyle/>
        <a:p>
          <a:endParaRPr lang="en-NZ">
            <a:latin typeface="+mn-lt"/>
          </a:endParaRPr>
        </a:p>
      </dgm:t>
    </dgm:pt>
    <dgm:pt modelId="{1776E6D2-1E09-4B96-8086-419CD62D1AB7}" type="sibTrans" cxnId="{32C3FDA3-6205-40ED-B283-92EECAEF5C01}">
      <dgm:prSet/>
      <dgm:spPr/>
      <dgm:t>
        <a:bodyPr/>
        <a:lstStyle/>
        <a:p>
          <a:endParaRPr lang="en-NZ">
            <a:latin typeface="+mn-lt"/>
          </a:endParaRPr>
        </a:p>
      </dgm:t>
    </dgm:pt>
    <dgm:pt modelId="{B9C6FF48-3836-444E-899C-D8ECE61946D4}">
      <dgm:prSet phldrT="[Text]"/>
      <dgm:spPr>
        <a:solidFill>
          <a:schemeClr val="tx1">
            <a:lumMod val="65000"/>
            <a:lumOff val="35000"/>
          </a:schemeClr>
        </a:solidFill>
      </dgm:spPr>
      <dgm:t>
        <a:bodyPr/>
        <a:lstStyle/>
        <a:p>
          <a:r>
            <a:rPr lang="en-US">
              <a:latin typeface="+mn-lt"/>
            </a:rPr>
            <a:t>EPoA  (cannot withhold standard life-sustaining treatment)</a:t>
          </a:r>
          <a:endParaRPr lang="en-NZ">
            <a:latin typeface="+mn-lt"/>
          </a:endParaRPr>
        </a:p>
      </dgm:t>
    </dgm:pt>
    <dgm:pt modelId="{CFEC9CC1-B655-490B-8E57-EA1A9A96333A}" type="parTrans" cxnId="{52BCE30A-9615-4EF4-BEB6-CFE793A15400}">
      <dgm:prSet/>
      <dgm:spPr/>
      <dgm:t>
        <a:bodyPr/>
        <a:lstStyle/>
        <a:p>
          <a:endParaRPr lang="en-NZ">
            <a:latin typeface="+mn-lt"/>
          </a:endParaRPr>
        </a:p>
      </dgm:t>
    </dgm:pt>
    <dgm:pt modelId="{F952D369-6E17-4BDD-9400-281A7866FC85}" type="sibTrans" cxnId="{52BCE30A-9615-4EF4-BEB6-CFE793A15400}">
      <dgm:prSet/>
      <dgm:spPr/>
      <dgm:t>
        <a:bodyPr/>
        <a:lstStyle/>
        <a:p>
          <a:endParaRPr lang="en-NZ">
            <a:latin typeface="+mn-lt"/>
          </a:endParaRPr>
        </a:p>
      </dgm:t>
    </dgm:pt>
    <dgm:pt modelId="{C204DFDE-12E7-42FC-8A71-A2F5E465C93B}">
      <dgm:prSet phldrT="[Text]"/>
      <dgm:spPr>
        <a:solidFill>
          <a:schemeClr val="bg1">
            <a:lumMod val="75000"/>
          </a:schemeClr>
        </a:solidFill>
      </dgm:spPr>
      <dgm:t>
        <a:bodyPr/>
        <a:lstStyle/>
        <a:p>
          <a:r>
            <a:rPr lang="en-US">
              <a:solidFill>
                <a:schemeClr val="tx1"/>
              </a:solidFill>
              <a:latin typeface="+mn-lt"/>
            </a:rPr>
            <a:t>Ascertainable preferences – apply patient preference</a:t>
          </a:r>
        </a:p>
      </dgm:t>
    </dgm:pt>
    <dgm:pt modelId="{09F4387D-BB57-4972-8D8A-E32460D205C2}" type="parTrans" cxnId="{F77879A3-AF3D-4327-BD12-D6F7A4428F1C}">
      <dgm:prSet/>
      <dgm:spPr/>
      <dgm:t>
        <a:bodyPr/>
        <a:lstStyle/>
        <a:p>
          <a:endParaRPr lang="en-NZ">
            <a:latin typeface="+mn-lt"/>
          </a:endParaRPr>
        </a:p>
      </dgm:t>
    </dgm:pt>
    <dgm:pt modelId="{770051AB-35C2-46E1-8CD0-0D1C9A7232FE}" type="sibTrans" cxnId="{F77879A3-AF3D-4327-BD12-D6F7A4428F1C}">
      <dgm:prSet/>
      <dgm:spPr/>
      <dgm:t>
        <a:bodyPr/>
        <a:lstStyle/>
        <a:p>
          <a:endParaRPr lang="en-NZ">
            <a:latin typeface="+mn-lt"/>
          </a:endParaRPr>
        </a:p>
      </dgm:t>
    </dgm:pt>
    <dgm:pt modelId="{CFCCB1B1-262A-404F-8EC1-7EB059E91845}">
      <dgm:prSet phldrT="[Text]"/>
      <dgm:spPr>
        <a:solidFill>
          <a:schemeClr val="bg1"/>
        </a:solidFill>
      </dgm:spPr>
      <dgm:t>
        <a:bodyPr/>
        <a:lstStyle/>
        <a:p>
          <a:r>
            <a:rPr lang="en-US">
              <a:solidFill>
                <a:schemeClr val="tx1"/>
              </a:solidFill>
              <a:latin typeface="+mn-lt"/>
            </a:rPr>
            <a:t>Best interests - other suitable people - Right 7(4)</a:t>
          </a:r>
        </a:p>
      </dgm:t>
    </dgm:pt>
    <dgm:pt modelId="{5DE5DBAE-5DB0-4D2C-8DEE-6392DFCE40FC}" type="parTrans" cxnId="{5192F839-3C74-45FE-A41B-3706E1DB52D7}">
      <dgm:prSet/>
      <dgm:spPr/>
      <dgm:t>
        <a:bodyPr/>
        <a:lstStyle/>
        <a:p>
          <a:endParaRPr lang="en-NZ">
            <a:latin typeface="+mn-lt"/>
          </a:endParaRPr>
        </a:p>
      </dgm:t>
    </dgm:pt>
    <dgm:pt modelId="{3FC8D84A-8EA2-436A-8416-CE68EB100C4E}" type="sibTrans" cxnId="{5192F839-3C74-45FE-A41B-3706E1DB52D7}">
      <dgm:prSet/>
      <dgm:spPr/>
      <dgm:t>
        <a:bodyPr/>
        <a:lstStyle/>
        <a:p>
          <a:endParaRPr lang="en-NZ">
            <a:latin typeface="+mn-lt"/>
          </a:endParaRPr>
        </a:p>
      </dgm:t>
    </dgm:pt>
    <dgm:pt modelId="{77B31C7F-0885-49CA-9C41-A8661A864DDA}" type="pres">
      <dgm:prSet presAssocID="{21AE3525-C2C2-4F04-B115-51861DCBAA7E}" presName="outerComposite" presStyleCnt="0">
        <dgm:presLayoutVars>
          <dgm:chMax val="5"/>
          <dgm:dir/>
          <dgm:resizeHandles val="exact"/>
        </dgm:presLayoutVars>
      </dgm:prSet>
      <dgm:spPr/>
    </dgm:pt>
    <dgm:pt modelId="{FF708227-879B-4FB5-B84E-FB0ECA1636B6}" type="pres">
      <dgm:prSet presAssocID="{21AE3525-C2C2-4F04-B115-51861DCBAA7E}" presName="dummyMaxCanvas" presStyleCnt="0">
        <dgm:presLayoutVars/>
      </dgm:prSet>
      <dgm:spPr/>
    </dgm:pt>
    <dgm:pt modelId="{BF38ACA3-CA1C-40E0-B05D-A61D34871214}" type="pres">
      <dgm:prSet presAssocID="{21AE3525-C2C2-4F04-B115-51861DCBAA7E}" presName="FourNodes_1" presStyleLbl="node1" presStyleIdx="0" presStyleCnt="4" custLinFactNeighborX="3125">
        <dgm:presLayoutVars>
          <dgm:bulletEnabled val="1"/>
        </dgm:presLayoutVars>
      </dgm:prSet>
      <dgm:spPr/>
    </dgm:pt>
    <dgm:pt modelId="{46F1EB72-6C66-4FA7-960C-BD2C3C179EB2}" type="pres">
      <dgm:prSet presAssocID="{21AE3525-C2C2-4F04-B115-51861DCBAA7E}" presName="FourNodes_2" presStyleLbl="node1" presStyleIdx="1" presStyleCnt="4">
        <dgm:presLayoutVars>
          <dgm:bulletEnabled val="1"/>
        </dgm:presLayoutVars>
      </dgm:prSet>
      <dgm:spPr/>
    </dgm:pt>
    <dgm:pt modelId="{AEA453D2-56AC-405E-B88C-339C2D448B8E}" type="pres">
      <dgm:prSet presAssocID="{21AE3525-C2C2-4F04-B115-51861DCBAA7E}" presName="FourNodes_3" presStyleLbl="node1" presStyleIdx="2" presStyleCnt="4">
        <dgm:presLayoutVars>
          <dgm:bulletEnabled val="1"/>
        </dgm:presLayoutVars>
      </dgm:prSet>
      <dgm:spPr/>
    </dgm:pt>
    <dgm:pt modelId="{A51230BB-6D9E-4175-BCFC-5ADB74E9B02F}" type="pres">
      <dgm:prSet presAssocID="{21AE3525-C2C2-4F04-B115-51861DCBAA7E}" presName="FourNodes_4" presStyleLbl="node1" presStyleIdx="3" presStyleCnt="4">
        <dgm:presLayoutVars>
          <dgm:bulletEnabled val="1"/>
        </dgm:presLayoutVars>
      </dgm:prSet>
      <dgm:spPr/>
    </dgm:pt>
    <dgm:pt modelId="{DDD6679C-4BDE-4AB9-A2D7-48068A50BE69}" type="pres">
      <dgm:prSet presAssocID="{21AE3525-C2C2-4F04-B115-51861DCBAA7E}" presName="FourConn_1-2" presStyleLbl="fgAccFollowNode1" presStyleIdx="0" presStyleCnt="3">
        <dgm:presLayoutVars>
          <dgm:bulletEnabled val="1"/>
        </dgm:presLayoutVars>
      </dgm:prSet>
      <dgm:spPr/>
    </dgm:pt>
    <dgm:pt modelId="{1CE7734D-C3D1-497B-A350-B5D0B2D0982A}" type="pres">
      <dgm:prSet presAssocID="{21AE3525-C2C2-4F04-B115-51861DCBAA7E}" presName="FourConn_2-3" presStyleLbl="fgAccFollowNode1" presStyleIdx="1" presStyleCnt="3">
        <dgm:presLayoutVars>
          <dgm:bulletEnabled val="1"/>
        </dgm:presLayoutVars>
      </dgm:prSet>
      <dgm:spPr/>
    </dgm:pt>
    <dgm:pt modelId="{E150984B-7A7C-4CF0-B9BB-D46F1CD81668}" type="pres">
      <dgm:prSet presAssocID="{21AE3525-C2C2-4F04-B115-51861DCBAA7E}" presName="FourConn_3-4" presStyleLbl="fgAccFollowNode1" presStyleIdx="2" presStyleCnt="3">
        <dgm:presLayoutVars>
          <dgm:bulletEnabled val="1"/>
        </dgm:presLayoutVars>
      </dgm:prSet>
      <dgm:spPr/>
    </dgm:pt>
    <dgm:pt modelId="{A08BE9A6-C0CA-4865-8082-6F400D6E49CE}" type="pres">
      <dgm:prSet presAssocID="{21AE3525-C2C2-4F04-B115-51861DCBAA7E}" presName="FourNodes_1_text" presStyleLbl="node1" presStyleIdx="3" presStyleCnt="4">
        <dgm:presLayoutVars>
          <dgm:bulletEnabled val="1"/>
        </dgm:presLayoutVars>
      </dgm:prSet>
      <dgm:spPr/>
    </dgm:pt>
    <dgm:pt modelId="{AEC97455-4B3E-4F61-88B9-47B8B3F7F43A}" type="pres">
      <dgm:prSet presAssocID="{21AE3525-C2C2-4F04-B115-51861DCBAA7E}" presName="FourNodes_2_text" presStyleLbl="node1" presStyleIdx="3" presStyleCnt="4">
        <dgm:presLayoutVars>
          <dgm:bulletEnabled val="1"/>
        </dgm:presLayoutVars>
      </dgm:prSet>
      <dgm:spPr/>
    </dgm:pt>
    <dgm:pt modelId="{2ADBDD32-59ED-4AFE-BF92-51DB3D00D5D8}" type="pres">
      <dgm:prSet presAssocID="{21AE3525-C2C2-4F04-B115-51861DCBAA7E}" presName="FourNodes_3_text" presStyleLbl="node1" presStyleIdx="3" presStyleCnt="4">
        <dgm:presLayoutVars>
          <dgm:bulletEnabled val="1"/>
        </dgm:presLayoutVars>
      </dgm:prSet>
      <dgm:spPr/>
    </dgm:pt>
    <dgm:pt modelId="{7668F794-5F98-4A4D-B7FF-FF14E7AB35F4}" type="pres">
      <dgm:prSet presAssocID="{21AE3525-C2C2-4F04-B115-51861DCBAA7E}" presName="FourNodes_4_text" presStyleLbl="node1" presStyleIdx="3" presStyleCnt="4">
        <dgm:presLayoutVars>
          <dgm:bulletEnabled val="1"/>
        </dgm:presLayoutVars>
      </dgm:prSet>
      <dgm:spPr/>
    </dgm:pt>
  </dgm:ptLst>
  <dgm:cxnLst>
    <dgm:cxn modelId="{357A3608-2C79-4CD3-9A6A-733F0E576A08}" type="presOf" srcId="{B9C6FF48-3836-444E-899C-D8ECE61946D4}" destId="{46F1EB72-6C66-4FA7-960C-BD2C3C179EB2}" srcOrd="0" destOrd="0" presId="urn:microsoft.com/office/officeart/2005/8/layout/vProcess5"/>
    <dgm:cxn modelId="{52BCE30A-9615-4EF4-BEB6-CFE793A15400}" srcId="{21AE3525-C2C2-4F04-B115-51861DCBAA7E}" destId="{B9C6FF48-3836-444E-899C-D8ECE61946D4}" srcOrd="1" destOrd="0" parTransId="{CFEC9CC1-B655-490B-8E57-EA1A9A96333A}" sibTransId="{F952D369-6E17-4BDD-9400-281A7866FC85}"/>
    <dgm:cxn modelId="{46A7770E-29B7-4FE6-BEDD-47EEF36BC6F8}" type="presOf" srcId="{C204DFDE-12E7-42FC-8A71-A2F5E465C93B}" destId="{AEA453D2-56AC-405E-B88C-339C2D448B8E}" srcOrd="0" destOrd="0" presId="urn:microsoft.com/office/officeart/2005/8/layout/vProcess5"/>
    <dgm:cxn modelId="{1A161822-601B-4626-BB63-AC24FDB10BA5}" type="presOf" srcId="{C204DFDE-12E7-42FC-8A71-A2F5E465C93B}" destId="{2ADBDD32-59ED-4AFE-BF92-51DB3D00D5D8}" srcOrd="1" destOrd="0" presId="urn:microsoft.com/office/officeart/2005/8/layout/vProcess5"/>
    <dgm:cxn modelId="{618D772A-9FC0-4734-B855-AA8F11E0E379}" type="presOf" srcId="{770051AB-35C2-46E1-8CD0-0D1C9A7232FE}" destId="{E150984B-7A7C-4CF0-B9BB-D46F1CD81668}" srcOrd="0" destOrd="0" presId="urn:microsoft.com/office/officeart/2005/8/layout/vProcess5"/>
    <dgm:cxn modelId="{24025D2F-F767-4070-8445-6A81A8EA1038}" type="presOf" srcId="{B9C6FF48-3836-444E-899C-D8ECE61946D4}" destId="{AEC97455-4B3E-4F61-88B9-47B8B3F7F43A}" srcOrd="1" destOrd="0" presId="urn:microsoft.com/office/officeart/2005/8/layout/vProcess5"/>
    <dgm:cxn modelId="{F0898D31-2071-4543-8954-B208746E7F2C}" type="presOf" srcId="{CFCCB1B1-262A-404F-8EC1-7EB059E91845}" destId="{A51230BB-6D9E-4175-BCFC-5ADB74E9B02F}" srcOrd="0" destOrd="0" presId="urn:microsoft.com/office/officeart/2005/8/layout/vProcess5"/>
    <dgm:cxn modelId="{5192F839-3C74-45FE-A41B-3706E1DB52D7}" srcId="{21AE3525-C2C2-4F04-B115-51861DCBAA7E}" destId="{CFCCB1B1-262A-404F-8EC1-7EB059E91845}" srcOrd="3" destOrd="0" parTransId="{5DE5DBAE-5DB0-4D2C-8DEE-6392DFCE40FC}" sibTransId="{3FC8D84A-8EA2-436A-8416-CE68EB100C4E}"/>
    <dgm:cxn modelId="{A343EC61-0A18-484D-9B44-4B04B971E131}" type="presOf" srcId="{1776E6D2-1E09-4B96-8086-419CD62D1AB7}" destId="{DDD6679C-4BDE-4AB9-A2D7-48068A50BE69}" srcOrd="0" destOrd="0" presId="urn:microsoft.com/office/officeart/2005/8/layout/vProcess5"/>
    <dgm:cxn modelId="{AC542D65-CC4C-4001-A817-44DD4E863CEA}" type="presOf" srcId="{F952D369-6E17-4BDD-9400-281A7866FC85}" destId="{1CE7734D-C3D1-497B-A350-B5D0B2D0982A}" srcOrd="0" destOrd="0" presId="urn:microsoft.com/office/officeart/2005/8/layout/vProcess5"/>
    <dgm:cxn modelId="{7A87D656-833C-4C49-8C70-D70FB7EDC640}" type="presOf" srcId="{21AE3525-C2C2-4F04-B115-51861DCBAA7E}" destId="{77B31C7F-0885-49CA-9C41-A8661A864DDA}" srcOrd="0" destOrd="0" presId="urn:microsoft.com/office/officeart/2005/8/layout/vProcess5"/>
    <dgm:cxn modelId="{4ECC4094-93A4-4B56-8CC7-1B8F10DD766D}" type="presOf" srcId="{6443583B-5010-458B-B09D-977E9846B3CC}" destId="{A08BE9A6-C0CA-4865-8082-6F400D6E49CE}" srcOrd="1" destOrd="0" presId="urn:microsoft.com/office/officeart/2005/8/layout/vProcess5"/>
    <dgm:cxn modelId="{F77879A3-AF3D-4327-BD12-D6F7A4428F1C}" srcId="{21AE3525-C2C2-4F04-B115-51861DCBAA7E}" destId="{C204DFDE-12E7-42FC-8A71-A2F5E465C93B}" srcOrd="2" destOrd="0" parTransId="{09F4387D-BB57-4972-8D8A-E32460D205C2}" sibTransId="{770051AB-35C2-46E1-8CD0-0D1C9A7232FE}"/>
    <dgm:cxn modelId="{32C3FDA3-6205-40ED-B283-92EECAEF5C01}" srcId="{21AE3525-C2C2-4F04-B115-51861DCBAA7E}" destId="{6443583B-5010-458B-B09D-977E9846B3CC}" srcOrd="0" destOrd="0" parTransId="{9149E9DF-467B-4D9E-BD1E-CA4F0E900AD2}" sibTransId="{1776E6D2-1E09-4B96-8086-419CD62D1AB7}"/>
    <dgm:cxn modelId="{131855BD-5E96-4A5F-AAB5-DCA4DAD5ABB3}" type="presOf" srcId="{6443583B-5010-458B-B09D-977E9846B3CC}" destId="{BF38ACA3-CA1C-40E0-B05D-A61D34871214}" srcOrd="0" destOrd="0" presId="urn:microsoft.com/office/officeart/2005/8/layout/vProcess5"/>
    <dgm:cxn modelId="{A9503DCD-3C38-4C6E-B622-F7102A000AD4}" type="presOf" srcId="{CFCCB1B1-262A-404F-8EC1-7EB059E91845}" destId="{7668F794-5F98-4A4D-B7FF-FF14E7AB35F4}" srcOrd="1" destOrd="0" presId="urn:microsoft.com/office/officeart/2005/8/layout/vProcess5"/>
    <dgm:cxn modelId="{D29C5A3D-2E7F-4CF2-B035-E5B0C856078D}" type="presParOf" srcId="{77B31C7F-0885-49CA-9C41-A8661A864DDA}" destId="{FF708227-879B-4FB5-B84E-FB0ECA1636B6}" srcOrd="0" destOrd="0" presId="urn:microsoft.com/office/officeart/2005/8/layout/vProcess5"/>
    <dgm:cxn modelId="{74E95A40-5A81-46E6-B6B0-CF1C36D072B7}" type="presParOf" srcId="{77B31C7F-0885-49CA-9C41-A8661A864DDA}" destId="{BF38ACA3-CA1C-40E0-B05D-A61D34871214}" srcOrd="1" destOrd="0" presId="urn:microsoft.com/office/officeart/2005/8/layout/vProcess5"/>
    <dgm:cxn modelId="{17F783ED-BD7F-4734-A33E-AC0FA9D8966B}" type="presParOf" srcId="{77B31C7F-0885-49CA-9C41-A8661A864DDA}" destId="{46F1EB72-6C66-4FA7-960C-BD2C3C179EB2}" srcOrd="2" destOrd="0" presId="urn:microsoft.com/office/officeart/2005/8/layout/vProcess5"/>
    <dgm:cxn modelId="{ED2D1C73-9C10-4512-B44A-0D2C9DD3DFB9}" type="presParOf" srcId="{77B31C7F-0885-49CA-9C41-A8661A864DDA}" destId="{AEA453D2-56AC-405E-B88C-339C2D448B8E}" srcOrd="3" destOrd="0" presId="urn:microsoft.com/office/officeart/2005/8/layout/vProcess5"/>
    <dgm:cxn modelId="{C62D5981-DDE7-48FD-801B-EA7257A059CF}" type="presParOf" srcId="{77B31C7F-0885-49CA-9C41-A8661A864DDA}" destId="{A51230BB-6D9E-4175-BCFC-5ADB74E9B02F}" srcOrd="4" destOrd="0" presId="urn:microsoft.com/office/officeart/2005/8/layout/vProcess5"/>
    <dgm:cxn modelId="{844A6D64-EAD3-4447-B6AE-148ADBB57B93}" type="presParOf" srcId="{77B31C7F-0885-49CA-9C41-A8661A864DDA}" destId="{DDD6679C-4BDE-4AB9-A2D7-48068A50BE69}" srcOrd="5" destOrd="0" presId="urn:microsoft.com/office/officeart/2005/8/layout/vProcess5"/>
    <dgm:cxn modelId="{ADDD280F-6D56-4743-97A5-B81F438B9427}" type="presParOf" srcId="{77B31C7F-0885-49CA-9C41-A8661A864DDA}" destId="{1CE7734D-C3D1-497B-A350-B5D0B2D0982A}" srcOrd="6" destOrd="0" presId="urn:microsoft.com/office/officeart/2005/8/layout/vProcess5"/>
    <dgm:cxn modelId="{59D56076-959C-4782-87C3-F7A387DA54A8}" type="presParOf" srcId="{77B31C7F-0885-49CA-9C41-A8661A864DDA}" destId="{E150984B-7A7C-4CF0-B9BB-D46F1CD81668}" srcOrd="7" destOrd="0" presId="urn:microsoft.com/office/officeart/2005/8/layout/vProcess5"/>
    <dgm:cxn modelId="{7C530080-3B2B-4FA0-B812-A21199C34A94}" type="presParOf" srcId="{77B31C7F-0885-49CA-9C41-A8661A864DDA}" destId="{A08BE9A6-C0CA-4865-8082-6F400D6E49CE}" srcOrd="8" destOrd="0" presId="urn:microsoft.com/office/officeart/2005/8/layout/vProcess5"/>
    <dgm:cxn modelId="{512E1FCC-DFC0-4F80-91E4-3EAE481591E3}" type="presParOf" srcId="{77B31C7F-0885-49CA-9C41-A8661A864DDA}" destId="{AEC97455-4B3E-4F61-88B9-47B8B3F7F43A}" srcOrd="9" destOrd="0" presId="urn:microsoft.com/office/officeart/2005/8/layout/vProcess5"/>
    <dgm:cxn modelId="{E30D93C3-F9EA-451B-AAF4-FA633BEA9DB6}" type="presParOf" srcId="{77B31C7F-0885-49CA-9C41-A8661A864DDA}" destId="{2ADBDD32-59ED-4AFE-BF92-51DB3D00D5D8}" srcOrd="10" destOrd="0" presId="urn:microsoft.com/office/officeart/2005/8/layout/vProcess5"/>
    <dgm:cxn modelId="{5B19D775-3AB3-401E-8217-C7E9505E7CA0}" type="presParOf" srcId="{77B31C7F-0885-49CA-9C41-A8661A864DDA}" destId="{7668F794-5F98-4A4D-B7FF-FF14E7AB35F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B4472-A905-4947-BFE4-5F97FE8F872D}">
      <dsp:nvSpPr>
        <dsp:cNvPr id="0" name=""/>
        <dsp:cNvSpPr/>
      </dsp:nvSpPr>
      <dsp:spPr>
        <a:xfrm>
          <a:off x="0" y="0"/>
          <a:ext cx="6306314" cy="5096012"/>
        </a:xfrm>
        <a:prstGeom prst="ellipse">
          <a:avLst/>
        </a:prstGeom>
        <a:solidFill>
          <a:schemeClr val="tx1">
            <a:lumMod val="50000"/>
            <a:lumOff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NZ" sz="3200" kern="1200">
            <a:solidFill>
              <a:schemeClr val="bg1"/>
            </a:solidFill>
          </a:endParaRPr>
        </a:p>
      </dsp:txBody>
      <dsp:txXfrm>
        <a:off x="2051128" y="254800"/>
        <a:ext cx="2204057" cy="764401"/>
      </dsp:txXfrm>
    </dsp:sp>
    <dsp:sp modelId="{64D17746-3B59-41CD-83AD-15A902BF0497}">
      <dsp:nvSpPr>
        <dsp:cNvPr id="0" name=""/>
        <dsp:cNvSpPr/>
      </dsp:nvSpPr>
      <dsp:spPr>
        <a:xfrm>
          <a:off x="1996919" y="1761595"/>
          <a:ext cx="3691716" cy="2832223"/>
        </a:xfrm>
        <a:prstGeom prst="ellipse">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kern="1200">
            <a:solidFill>
              <a:schemeClr val="tx1"/>
            </a:solidFill>
          </a:endParaRPr>
        </a:p>
        <a:p>
          <a:pPr marL="0" lvl="0" indent="0" algn="ctr" defTabSz="1244600">
            <a:lnSpc>
              <a:spcPct val="90000"/>
            </a:lnSpc>
            <a:spcBef>
              <a:spcPct val="0"/>
            </a:spcBef>
            <a:spcAft>
              <a:spcPct val="35000"/>
            </a:spcAft>
            <a:buNone/>
          </a:pPr>
          <a:r>
            <a:rPr lang="en-US" sz="2800" kern="1200">
              <a:solidFill>
                <a:schemeClr val="tx1"/>
              </a:solidFill>
            </a:rPr>
            <a:t>Advance care plan</a:t>
          </a:r>
          <a:endParaRPr lang="en-NZ" sz="2800" kern="1200">
            <a:solidFill>
              <a:schemeClr val="tx1"/>
            </a:solidFill>
          </a:endParaRPr>
        </a:p>
      </dsp:txBody>
      <dsp:txXfrm>
        <a:off x="2982608" y="1938609"/>
        <a:ext cx="1720339" cy="531041"/>
      </dsp:txXfrm>
    </dsp:sp>
    <dsp:sp modelId="{ABE1B0AB-C9E9-4E86-B805-E9D2E6128013}">
      <dsp:nvSpPr>
        <dsp:cNvPr id="0" name=""/>
        <dsp:cNvSpPr/>
      </dsp:nvSpPr>
      <dsp:spPr>
        <a:xfrm>
          <a:off x="3886196" y="3397332"/>
          <a:ext cx="1168846" cy="786416"/>
        </a:xfrm>
        <a:prstGeom prst="ellipse">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bg1"/>
              </a:solidFill>
            </a:rPr>
            <a:t>AD</a:t>
          </a:r>
          <a:endParaRPr lang="en-NZ" sz="2400" b="1" kern="1200">
            <a:solidFill>
              <a:schemeClr val="bg1"/>
            </a:solidFill>
          </a:endParaRPr>
        </a:p>
      </dsp:txBody>
      <dsp:txXfrm>
        <a:off x="4057369" y="3593936"/>
        <a:ext cx="826499" cy="393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8ACA3-CA1C-40E0-B05D-A61D34871214}">
      <dsp:nvSpPr>
        <dsp:cNvPr id="0" name=""/>
        <dsp:cNvSpPr/>
      </dsp:nvSpPr>
      <dsp:spPr>
        <a:xfrm>
          <a:off x="152400" y="0"/>
          <a:ext cx="4876800" cy="894080"/>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mn-lt"/>
            </a:rPr>
            <a:t>Valid advance directive</a:t>
          </a:r>
          <a:endParaRPr lang="en-NZ" sz="2100" kern="1200">
            <a:latin typeface="+mn-lt"/>
          </a:endParaRPr>
        </a:p>
      </dsp:txBody>
      <dsp:txXfrm>
        <a:off x="178587" y="26187"/>
        <a:ext cx="3836467" cy="841706"/>
      </dsp:txXfrm>
    </dsp:sp>
    <dsp:sp modelId="{46F1EB72-6C66-4FA7-960C-BD2C3C179EB2}">
      <dsp:nvSpPr>
        <dsp:cNvPr id="0" name=""/>
        <dsp:cNvSpPr/>
      </dsp:nvSpPr>
      <dsp:spPr>
        <a:xfrm>
          <a:off x="408432" y="1056640"/>
          <a:ext cx="4876800" cy="894080"/>
        </a:xfrm>
        <a:prstGeom prst="roundRect">
          <a:avLst>
            <a:gd name="adj" fmla="val 10000"/>
          </a:avLst>
        </a:prstGeom>
        <a:solidFill>
          <a:schemeClr val="tx1">
            <a:lumMod val="65000"/>
            <a:lumOff val="3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mn-lt"/>
            </a:rPr>
            <a:t>EPoA  (cannot withhold standard life-sustaining treatment)</a:t>
          </a:r>
          <a:endParaRPr lang="en-NZ" sz="2100" kern="1200">
            <a:latin typeface="+mn-lt"/>
          </a:endParaRPr>
        </a:p>
      </dsp:txBody>
      <dsp:txXfrm>
        <a:off x="434619" y="1082827"/>
        <a:ext cx="3834841" cy="841706"/>
      </dsp:txXfrm>
    </dsp:sp>
    <dsp:sp modelId="{AEA453D2-56AC-405E-B88C-339C2D448B8E}">
      <dsp:nvSpPr>
        <dsp:cNvPr id="0" name=""/>
        <dsp:cNvSpPr/>
      </dsp:nvSpPr>
      <dsp:spPr>
        <a:xfrm>
          <a:off x="810768" y="2113280"/>
          <a:ext cx="4876800" cy="894080"/>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latin typeface="+mn-lt"/>
            </a:rPr>
            <a:t>Ascertainable preferences – apply patient preference</a:t>
          </a:r>
        </a:p>
      </dsp:txBody>
      <dsp:txXfrm>
        <a:off x="836955" y="2139467"/>
        <a:ext cx="3840937" cy="841706"/>
      </dsp:txXfrm>
    </dsp:sp>
    <dsp:sp modelId="{A51230BB-6D9E-4175-BCFC-5ADB74E9B02F}">
      <dsp:nvSpPr>
        <dsp:cNvPr id="0" name=""/>
        <dsp:cNvSpPr/>
      </dsp:nvSpPr>
      <dsp:spPr>
        <a:xfrm>
          <a:off x="1219200" y="3169919"/>
          <a:ext cx="4876800" cy="894080"/>
        </a:xfrm>
        <a:prstGeom prst="roundRect">
          <a:avLst>
            <a:gd name="adj" fmla="val 10000"/>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latin typeface="+mn-lt"/>
            </a:rPr>
            <a:t>Best interests - other suitable people - Right 7(4)</a:t>
          </a:r>
        </a:p>
      </dsp:txBody>
      <dsp:txXfrm>
        <a:off x="1245387" y="3196106"/>
        <a:ext cx="3834841" cy="841706"/>
      </dsp:txXfrm>
    </dsp:sp>
    <dsp:sp modelId="{DDD6679C-4BDE-4AB9-A2D7-48068A50BE69}">
      <dsp:nvSpPr>
        <dsp:cNvPr id="0" name=""/>
        <dsp:cNvSpPr/>
      </dsp:nvSpPr>
      <dsp:spPr>
        <a:xfrm>
          <a:off x="4295647" y="684783"/>
          <a:ext cx="581152" cy="581152"/>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NZ" sz="2600" kern="1200">
            <a:latin typeface="+mn-lt"/>
          </a:endParaRPr>
        </a:p>
      </dsp:txBody>
      <dsp:txXfrm>
        <a:off x="4426406" y="684783"/>
        <a:ext cx="319634" cy="437317"/>
      </dsp:txXfrm>
    </dsp:sp>
    <dsp:sp modelId="{1CE7734D-C3D1-497B-A350-B5D0B2D0982A}">
      <dsp:nvSpPr>
        <dsp:cNvPr id="0" name=""/>
        <dsp:cNvSpPr/>
      </dsp:nvSpPr>
      <dsp:spPr>
        <a:xfrm>
          <a:off x="4704080" y="1741423"/>
          <a:ext cx="581152" cy="581152"/>
        </a:xfrm>
        <a:prstGeom prst="downArrow">
          <a:avLst>
            <a:gd name="adj1" fmla="val 55000"/>
            <a:gd name="adj2" fmla="val 45000"/>
          </a:avLst>
        </a:prstGeom>
        <a:solidFill>
          <a:schemeClr val="accent4">
            <a:tint val="40000"/>
            <a:alpha val="90000"/>
            <a:hueOff val="5430963"/>
            <a:satOff val="-25622"/>
            <a:lumOff val="-925"/>
            <a:alphaOff val="0"/>
          </a:schemeClr>
        </a:solidFill>
        <a:ln w="9525" cap="flat" cmpd="sng" algn="ctr">
          <a:solidFill>
            <a:schemeClr val="accent4">
              <a:tint val="40000"/>
              <a:alpha val="90000"/>
              <a:hueOff val="5430963"/>
              <a:satOff val="-25622"/>
              <a:lumOff val="-92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NZ" sz="2600" kern="1200">
            <a:latin typeface="+mn-lt"/>
          </a:endParaRPr>
        </a:p>
      </dsp:txBody>
      <dsp:txXfrm>
        <a:off x="4834839" y="1741423"/>
        <a:ext cx="319634" cy="437317"/>
      </dsp:txXfrm>
    </dsp:sp>
    <dsp:sp modelId="{E150984B-7A7C-4CF0-B9BB-D46F1CD81668}">
      <dsp:nvSpPr>
        <dsp:cNvPr id="0" name=""/>
        <dsp:cNvSpPr/>
      </dsp:nvSpPr>
      <dsp:spPr>
        <a:xfrm>
          <a:off x="5106415" y="2798064"/>
          <a:ext cx="581152" cy="581152"/>
        </a:xfrm>
        <a:prstGeom prst="downArrow">
          <a:avLst>
            <a:gd name="adj1" fmla="val 55000"/>
            <a:gd name="adj2" fmla="val 45000"/>
          </a:avLst>
        </a:prstGeom>
        <a:solidFill>
          <a:schemeClr val="accent4">
            <a:tint val="40000"/>
            <a:alpha val="90000"/>
            <a:hueOff val="10861925"/>
            <a:satOff val="-51245"/>
            <a:lumOff val="-1851"/>
            <a:alphaOff val="0"/>
          </a:schemeClr>
        </a:solidFill>
        <a:ln w="9525" cap="flat" cmpd="sng" algn="ctr">
          <a:solidFill>
            <a:schemeClr val="accent4">
              <a:tint val="40000"/>
              <a:alpha val="90000"/>
              <a:hueOff val="10861925"/>
              <a:satOff val="-51245"/>
              <a:lumOff val="-185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NZ" sz="2600" kern="1200">
            <a:latin typeface="+mn-lt"/>
          </a:endParaRPr>
        </a:p>
      </dsp:txBody>
      <dsp:txXfrm>
        <a:off x="5237174" y="2798064"/>
        <a:ext cx="319634" cy="43731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a:p>
        </p:txBody>
      </p:sp>
      <p:sp>
        <p:nvSpPr>
          <p:cNvPr id="48131"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algn="r" eaLnBrk="0" hangingPunct="0">
              <a:defRPr sz="1200">
                <a:ea typeface="ＭＳ Ｐゴシック" pitchFamily="1" charset="-128"/>
                <a:cs typeface="+mn-cs"/>
              </a:defRPr>
            </a:lvl1pPr>
          </a:lstStyle>
          <a:p>
            <a:pPr>
              <a:defRPr/>
            </a:pPr>
            <a:fld id="{694F1A9A-D819-47FF-8651-D7C506795B4E}" type="datetime1">
              <a:rPr lang="en-US"/>
              <a:pPr>
                <a:defRPr/>
              </a:pPr>
              <a:t>5/18/2020</a:t>
            </a:fld>
            <a:endParaRPr lang="en-US"/>
          </a:p>
        </p:txBody>
      </p:sp>
      <p:sp>
        <p:nvSpPr>
          <p:cNvPr id="48132"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a:p>
        </p:txBody>
      </p:sp>
      <p:sp>
        <p:nvSpPr>
          <p:cNvPr id="48133"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algn="r" eaLnBrk="0" hangingPunct="0">
              <a:defRPr sz="1200">
                <a:ea typeface="ＭＳ Ｐゴシック" pitchFamily="1" charset="-128"/>
                <a:cs typeface="+mn-cs"/>
              </a:defRPr>
            </a:lvl1pPr>
          </a:lstStyle>
          <a:p>
            <a:pPr>
              <a:defRPr/>
            </a:pPr>
            <a:fld id="{A09AE96F-2733-4D59-B2AC-23A72EBE34A3}" type="slidenum">
              <a:rPr lang="en-US"/>
              <a:pPr>
                <a:defRPr/>
              </a:pPr>
              <a:t>‹#›</a:t>
            </a:fld>
            <a:endParaRPr lang="en-US"/>
          </a:p>
        </p:txBody>
      </p:sp>
    </p:spTree>
    <p:extLst>
      <p:ext uri="{BB962C8B-B14F-4D97-AF65-F5344CB8AC3E}">
        <p14:creationId xmlns:p14="http://schemas.microsoft.com/office/powerpoint/2010/main" val="7043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a:p>
        </p:txBody>
      </p:sp>
      <p:sp>
        <p:nvSpPr>
          <p:cNvPr id="16387"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algn="r" eaLnBrk="0" hangingPunct="0">
              <a:defRPr sz="1200">
                <a:ea typeface="ＭＳ Ｐゴシック" pitchFamily="1" charset="-128"/>
                <a:cs typeface="+mn-cs"/>
              </a:defRPr>
            </a:lvl1pPr>
          </a:lstStyle>
          <a:p>
            <a:pPr>
              <a:defRPr/>
            </a:pPr>
            <a:fld id="{135D72DE-C36B-4421-AE8D-A754AEBCFB5B}" type="datetime1">
              <a:rPr lang="en-US"/>
              <a:pPr>
                <a:defRPr/>
              </a:pPr>
              <a:t>5/18/2020</a:t>
            </a:fld>
            <a:endParaRPr lang="en-US"/>
          </a:p>
        </p:txBody>
      </p:sp>
      <p:sp>
        <p:nvSpPr>
          <p:cNvPr id="32772" name="Rectangle 4"/>
          <p:cNvSpPr>
            <a:spLocks noGrp="1" noRot="1" noChangeAspect="1" noChangeArrowheads="1" noTextEdit="1"/>
          </p:cNvSpPr>
          <p:nvPr>
            <p:ph type="sldImg" idx="2"/>
          </p:nvPr>
        </p:nvSpPr>
        <p:spPr bwMode="auto">
          <a:xfrm>
            <a:off x="919163" y="744538"/>
            <a:ext cx="496093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algn="r" eaLnBrk="0" hangingPunct="0">
              <a:defRPr sz="1200">
                <a:ea typeface="ＭＳ Ｐゴシック" pitchFamily="1" charset="-128"/>
                <a:cs typeface="+mn-cs"/>
              </a:defRPr>
            </a:lvl1pPr>
          </a:lstStyle>
          <a:p>
            <a:pPr>
              <a:defRPr/>
            </a:pPr>
            <a:fld id="{70A6B5D9-B7CA-4AA7-B900-277FA3D4CE6E}" type="slidenum">
              <a:rPr lang="en-US"/>
              <a:pPr>
                <a:defRPr/>
              </a:pPr>
              <a:t>‹#›</a:t>
            </a:fld>
            <a:endParaRPr lang="en-US"/>
          </a:p>
        </p:txBody>
      </p:sp>
    </p:spTree>
    <p:extLst>
      <p:ext uri="{BB962C8B-B14F-4D97-AF65-F5344CB8AC3E}">
        <p14:creationId xmlns:p14="http://schemas.microsoft.com/office/powerpoint/2010/main" val="23899727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ncbi.nlm.nih.gov/pubmed/24598477" TargetMode="External"/><Relationship Id="rId13" Type="http://schemas.openxmlformats.org/officeDocument/2006/relationships/hyperlink" Target="https://www.ncbi.nlm.nih.gov/pubmed/?term=Janssen%20DJA%5bAuthor%5d&amp;cauthor=true&amp;cauthor_uid=24598477" TargetMode="External"/><Relationship Id="rId3" Type="http://schemas.openxmlformats.org/officeDocument/2006/relationships/hyperlink" Target="https://www.ncbi.nlm.nih.gov/pubmed/27822458" TargetMode="External"/><Relationship Id="rId7" Type="http://schemas.openxmlformats.org/officeDocument/2006/relationships/hyperlink" Target="https://www.ncbi.nlm.nih.gov/pubmed/?term=Khan%20F%5bAuthor%5d&amp;cauthor=true&amp;cauthor_uid=27822458" TargetMode="External"/><Relationship Id="rId12" Type="http://schemas.openxmlformats.org/officeDocument/2006/relationships/hyperlink" Target="https://www.ncbi.nlm.nih.gov/pubmed/?term=Wouters%20EFM%5bAuthor%5d&amp;cauthor=true&amp;cauthor_uid=24598477"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ncbi.nlm.nih.gov/pubmed/?term=Voutier%20C%5bAuthor%5d&amp;cauthor=true&amp;cauthor_uid=27822458" TargetMode="External"/><Relationship Id="rId11" Type="http://schemas.openxmlformats.org/officeDocument/2006/relationships/hyperlink" Target="https://www.ncbi.nlm.nih.gov/pubmed/?term=Groenen%20MTJ%5bAuthor%5d&amp;cauthor=true&amp;cauthor_uid=24598477" TargetMode="External"/><Relationship Id="rId5" Type="http://schemas.openxmlformats.org/officeDocument/2006/relationships/hyperlink" Target="https://www.ncbi.nlm.nih.gov/pubmed/?term=Amatya%20B%5bAuthor%5d&amp;cauthor=true&amp;cauthor_uid=27822458" TargetMode="External"/><Relationship Id="rId10" Type="http://schemas.openxmlformats.org/officeDocument/2006/relationships/hyperlink" Target="https://www.ncbi.nlm.nih.gov/pubmed/?term=Spruit%20MA%5bAuthor%5d&amp;cauthor=true&amp;cauthor_uid=24598477" TargetMode="External"/><Relationship Id="rId4" Type="http://schemas.openxmlformats.org/officeDocument/2006/relationships/hyperlink" Target="https://www.ncbi.nlm.nih.gov/pubmed/?term=Song%20K%5bAuthor%5d&amp;cauthor=true&amp;cauthor_uid=27822458" TargetMode="External"/><Relationship Id="rId9" Type="http://schemas.openxmlformats.org/officeDocument/2006/relationships/hyperlink" Target="https://www.ncbi.nlm.nih.gov/pubmed/?term=Houben%20CHM%5bAuthor%5d&amp;cauthor=true&amp;cauthor_uid=24598477"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ncbi.nlm.nih.gov/pubmed/24598477" TargetMode="External"/><Relationship Id="rId13" Type="http://schemas.openxmlformats.org/officeDocument/2006/relationships/hyperlink" Target="https://www.ncbi.nlm.nih.gov/pubmed/?term=Janssen%20DJA%5bAuthor%5d&amp;cauthor=true&amp;cauthor_uid=24598477" TargetMode="External"/><Relationship Id="rId3" Type="http://schemas.openxmlformats.org/officeDocument/2006/relationships/hyperlink" Target="https://www.ncbi.nlm.nih.gov/pubmed/27822458" TargetMode="External"/><Relationship Id="rId7" Type="http://schemas.openxmlformats.org/officeDocument/2006/relationships/hyperlink" Target="https://www.ncbi.nlm.nih.gov/pubmed/?term=Khan%20F%5bAuthor%5d&amp;cauthor=true&amp;cauthor_uid=27822458" TargetMode="External"/><Relationship Id="rId12" Type="http://schemas.openxmlformats.org/officeDocument/2006/relationships/hyperlink" Target="https://www.ncbi.nlm.nih.gov/pubmed/?term=Wouters%20EFM%5bAuthor%5d&amp;cauthor=true&amp;cauthor_uid=24598477"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ncbi.nlm.nih.gov/pubmed/?term=Voutier%20C%5bAuthor%5d&amp;cauthor=true&amp;cauthor_uid=27822458" TargetMode="External"/><Relationship Id="rId11" Type="http://schemas.openxmlformats.org/officeDocument/2006/relationships/hyperlink" Target="https://www.ncbi.nlm.nih.gov/pubmed/?term=Groenen%20MTJ%5bAuthor%5d&amp;cauthor=true&amp;cauthor_uid=24598477" TargetMode="External"/><Relationship Id="rId5" Type="http://schemas.openxmlformats.org/officeDocument/2006/relationships/hyperlink" Target="https://www.ncbi.nlm.nih.gov/pubmed/?term=Amatya%20B%5bAuthor%5d&amp;cauthor=true&amp;cauthor_uid=27822458" TargetMode="External"/><Relationship Id="rId10" Type="http://schemas.openxmlformats.org/officeDocument/2006/relationships/hyperlink" Target="https://www.ncbi.nlm.nih.gov/pubmed/?term=Spruit%20MA%5bAuthor%5d&amp;cauthor=true&amp;cauthor_uid=24598477" TargetMode="External"/><Relationship Id="rId4" Type="http://schemas.openxmlformats.org/officeDocument/2006/relationships/hyperlink" Target="https://www.ncbi.nlm.nih.gov/pubmed/?term=Song%20K%5bAuthor%5d&amp;cauthor=true&amp;cauthor_uid=27822458" TargetMode="External"/><Relationship Id="rId9" Type="http://schemas.openxmlformats.org/officeDocument/2006/relationships/hyperlink" Target="https://www.ncbi.nlm.nih.gov/pubmed/?term=Houben%20CHM%5bAuthor%5d&amp;cauthor=true&amp;cauthor_uid=24598477"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1" dirty="0">
                <a:latin typeface="Arial" panose="020B0604020202020204" pitchFamily="34" charset="0"/>
                <a:cs typeface="Arial" panose="020B0604020202020204" pitchFamily="34" charset="0"/>
              </a:rPr>
              <a:t>Welcome the group.</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err="1"/>
              <a:t>T</a:t>
            </a:r>
            <a:r>
              <a:rPr lang="en-US" sz="1200" dirty="0" err="1">
                <a:latin typeface="Calibri" panose="020F0502020204030204" pitchFamily="34" charset="0"/>
                <a:cs typeface="Calibri" panose="020F0502020204030204" pitchFamily="34" charset="0"/>
              </a:rPr>
              <a:t>ē</a:t>
            </a:r>
            <a:r>
              <a:rPr lang="en-US" sz="1200" dirty="0" err="1"/>
              <a:t>n</a:t>
            </a:r>
            <a:r>
              <a:rPr lang="en-US" sz="1200" dirty="0" err="1">
                <a:latin typeface="Calibri" panose="020F0502020204030204" pitchFamily="34" charset="0"/>
                <a:cs typeface="Calibri" panose="020F0502020204030204" pitchFamily="34" charset="0"/>
              </a:rPr>
              <a:t>ā</a:t>
            </a:r>
            <a:r>
              <a:rPr lang="en-US" sz="1200" dirty="0"/>
              <a:t> </a:t>
            </a:r>
            <a:r>
              <a:rPr lang="en-US" sz="1200" dirty="0" err="1"/>
              <a:t>Koutou</a:t>
            </a:r>
            <a:r>
              <a:rPr lang="en-US" sz="1200" dirty="0"/>
              <a:t> </a:t>
            </a:r>
            <a:r>
              <a:rPr lang="en-US" sz="1200" dirty="0" err="1"/>
              <a:t>T</a:t>
            </a:r>
            <a:r>
              <a:rPr lang="en-US" sz="1200" dirty="0" err="1">
                <a:latin typeface="Calibri" panose="020F0502020204030204" pitchFamily="34" charset="0"/>
                <a:cs typeface="Calibri" panose="020F0502020204030204" pitchFamily="34" charset="0"/>
              </a:rPr>
              <a:t>ē</a:t>
            </a:r>
            <a:r>
              <a:rPr lang="en-US" sz="1200" dirty="0" err="1"/>
              <a:t>n</a:t>
            </a:r>
            <a:r>
              <a:rPr lang="en-US" sz="1200" dirty="0" err="1">
                <a:latin typeface="Calibri" panose="020F0502020204030204" pitchFamily="34" charset="0"/>
                <a:cs typeface="Calibri" panose="020F0502020204030204" pitchFamily="34" charset="0"/>
              </a:rPr>
              <a:t>ā</a:t>
            </a:r>
            <a:r>
              <a:rPr lang="en-US" sz="1200" dirty="0"/>
              <a:t> </a:t>
            </a:r>
            <a:r>
              <a:rPr lang="en-US" sz="1200" dirty="0" err="1"/>
              <a:t>Koutou</a:t>
            </a:r>
            <a:r>
              <a:rPr lang="en-US" sz="1200" dirty="0"/>
              <a:t> </a:t>
            </a:r>
            <a:r>
              <a:rPr lang="en-US" sz="1200" dirty="0" err="1"/>
              <a:t>T</a:t>
            </a:r>
            <a:r>
              <a:rPr lang="en-US" sz="1200" dirty="0" err="1">
                <a:latin typeface="Calibri" panose="020F0502020204030204" pitchFamily="34" charset="0"/>
                <a:cs typeface="Calibri" panose="020F0502020204030204" pitchFamily="34" charset="0"/>
              </a:rPr>
              <a:t>ē</a:t>
            </a:r>
            <a:r>
              <a:rPr lang="en-US" sz="1200" dirty="0" err="1"/>
              <a:t>n</a:t>
            </a:r>
            <a:r>
              <a:rPr lang="en-US" sz="1200" dirty="0" err="1">
                <a:latin typeface="Calibri" panose="020F0502020204030204" pitchFamily="34" charset="0"/>
                <a:cs typeface="Calibri" panose="020F0502020204030204" pitchFamily="34" charset="0"/>
              </a:rPr>
              <a:t>ā</a:t>
            </a:r>
            <a:r>
              <a:rPr lang="en-US" sz="1200" dirty="0"/>
              <a:t> </a:t>
            </a:r>
            <a:r>
              <a:rPr lang="en-US" sz="1200" dirty="0" err="1"/>
              <a:t>Koutou</a:t>
            </a:r>
            <a:r>
              <a:rPr lang="en-US" sz="1200" dirty="0"/>
              <a:t> Katoa</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i="1" dirty="0"/>
              <a:t>Introduce yourself briefly.</a:t>
            </a:r>
          </a:p>
          <a:p>
            <a:endParaRPr lang="en-NZ"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0A6B5D9-B7CA-4AA7-B900-277FA3D4CE6E}" type="slidenum">
              <a:rPr lang="en-US" smtClean="0"/>
              <a:pPr>
                <a:defRPr/>
              </a:pPr>
              <a:t>1</a:t>
            </a:fld>
            <a:endParaRPr lang="en-US"/>
          </a:p>
        </p:txBody>
      </p:sp>
    </p:spTree>
    <p:extLst>
      <p:ext uri="{BB962C8B-B14F-4D97-AF65-F5344CB8AC3E}">
        <p14:creationId xmlns:p14="http://schemas.microsoft.com/office/powerpoint/2010/main" val="7804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 we’ve talked about the conversations.  Now let’s think a bit about the Plan (the middle circle).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dirty="0"/>
              <a:t>As we’ve said, an advance care plan is </a:t>
            </a:r>
            <a:r>
              <a:rPr lang="en-NZ" baseline="0" dirty="0"/>
              <a:t>a product of having these conversations.  It is the documentation of a person’s preferences, of what’s important to them.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NZ" baseline="0" dirty="0"/>
              <a:t>The Plan and Guide resources are available on the ACP website.  The plan side of the Plan &amp; Guide </a:t>
            </a:r>
            <a:r>
              <a:rPr lang="en-NZ" baseline="0"/>
              <a:t>is also available </a:t>
            </a:r>
            <a:r>
              <a:rPr lang="en-NZ" baseline="0" dirty="0"/>
              <a:t>as an editable PDF that you can type into.</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NZ" baseline="0" dirty="0"/>
              <a:t>An advance care plan may contain some or all of the following … </a:t>
            </a:r>
            <a:r>
              <a:rPr lang="en-NZ" i="1" baseline="0" dirty="0"/>
              <a:t>(go to next slide)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i="1" baseline="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i="1"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10</a:t>
            </a:fld>
            <a:endParaRPr lang="en-US"/>
          </a:p>
        </p:txBody>
      </p:sp>
    </p:spTree>
    <p:extLst>
      <p:ext uri="{BB962C8B-B14F-4D97-AF65-F5344CB8AC3E}">
        <p14:creationId xmlns:p14="http://schemas.microsoft.com/office/powerpoint/2010/main" val="353524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1"/>
              <a:t>Go through the bullet points briefly.</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11</a:t>
            </a:fld>
            <a:endParaRPr lang="en-US"/>
          </a:p>
        </p:txBody>
      </p:sp>
    </p:spTree>
    <p:extLst>
      <p:ext uri="{BB962C8B-B14F-4D97-AF65-F5344CB8AC3E}">
        <p14:creationId xmlns:p14="http://schemas.microsoft.com/office/powerpoint/2010/main" val="3734502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NZ" sz="1100" b="1" i="1"/>
              <a:t>This slide is animated. </a:t>
            </a:r>
            <a:r>
              <a:rPr lang="en-NZ" sz="1100" b="0" i="1"/>
              <a:t>With the title only showing:</a:t>
            </a:r>
            <a:endParaRPr lang="en-NZ" sz="1100" b="1" i="1"/>
          </a:p>
          <a:p>
            <a:pPr marL="0" marR="0" indent="0" algn="l" defTabSz="914400" rtl="0" eaLnBrk="0" fontAlgn="base" latinLnBrk="0" hangingPunct="0">
              <a:lnSpc>
                <a:spcPct val="100000"/>
              </a:lnSpc>
              <a:spcBef>
                <a:spcPct val="30000"/>
              </a:spcBef>
              <a:spcAft>
                <a:spcPct val="0"/>
              </a:spcAft>
              <a:buClrTx/>
              <a:buSzTx/>
              <a:buFontTx/>
              <a:buNone/>
              <a:tabLst/>
              <a:defRPr/>
            </a:pPr>
            <a:r>
              <a:rPr lang="en-NZ" sz="1100"/>
              <a:t>So what’s the legal standing of advance care planning?</a:t>
            </a:r>
          </a:p>
          <a:p>
            <a:pPr marL="0" marR="0" indent="0" algn="l" defTabSz="914400" rtl="0" eaLnBrk="0" fontAlgn="base" latinLnBrk="0" hangingPunct="0">
              <a:lnSpc>
                <a:spcPct val="100000"/>
              </a:lnSpc>
              <a:spcBef>
                <a:spcPct val="30000"/>
              </a:spcBef>
              <a:spcAft>
                <a:spcPct val="0"/>
              </a:spcAft>
              <a:buClrTx/>
              <a:buSzTx/>
              <a:buFontTx/>
              <a:buNone/>
              <a:tabLst/>
              <a:defRPr/>
            </a:pPr>
            <a:r>
              <a:rPr lang="en-NZ" sz="1100" i="1"/>
              <a:t>Consider asking the group for their thoughts before showing the rest of the slide and summarising as follows: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NZ" sz="1100"/>
          </a:p>
          <a:p>
            <a:pPr marL="0" marR="0" indent="0" algn="l" defTabSz="914400" rtl="0" eaLnBrk="0" fontAlgn="base" latinLnBrk="0" hangingPunct="0">
              <a:lnSpc>
                <a:spcPct val="100000"/>
              </a:lnSpc>
              <a:spcBef>
                <a:spcPct val="30000"/>
              </a:spcBef>
              <a:spcAft>
                <a:spcPct val="0"/>
              </a:spcAft>
              <a:buClrTx/>
              <a:buSzTx/>
              <a:buFontTx/>
              <a:buNone/>
              <a:tabLst/>
              <a:defRPr/>
            </a:pPr>
            <a:r>
              <a:rPr lang="en-NZ" sz="1100"/>
              <a:t>The Code of Health and Disability Consumers’ Rights (the Code) promotes patient choice and autonomy in planning and receiving health care. ACP is consistent with this approach and facilitates clinical decision making and the provision of health care services that respect the rights and preferences of individuals. Each Right imposes a corresponding legal duty on health care providers.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NZ" sz="1100"/>
          </a:p>
          <a:p>
            <a:pPr marL="0" marR="0" indent="0" algn="l" defTabSz="914400" rtl="0" eaLnBrk="0" fontAlgn="base" latinLnBrk="0" hangingPunct="0">
              <a:lnSpc>
                <a:spcPct val="100000"/>
              </a:lnSpc>
              <a:spcBef>
                <a:spcPct val="30000"/>
              </a:spcBef>
              <a:spcAft>
                <a:spcPct val="0"/>
              </a:spcAft>
              <a:buClrTx/>
              <a:buSzTx/>
              <a:buFontTx/>
              <a:buNone/>
              <a:tabLst/>
              <a:defRPr/>
            </a:pPr>
            <a:r>
              <a:rPr lang="en-NZ" sz="1100" b="0"/>
              <a:t>SO: we need to take into account people’s preferences - therefore the advance</a:t>
            </a:r>
            <a:r>
              <a:rPr lang="en-NZ" sz="1100" b="0" baseline="0"/>
              <a:t> care planning</a:t>
            </a:r>
            <a:r>
              <a:rPr lang="en-NZ" sz="1100" b="0"/>
              <a:t> process (i.e. what is discussed, what is written in notes as well as the Plan) HAS legal standing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NZ" sz="1100"/>
          </a:p>
        </p:txBody>
      </p:sp>
      <p:sp>
        <p:nvSpPr>
          <p:cNvPr id="4" name="Slide Number Placeholder 3"/>
          <p:cNvSpPr>
            <a:spLocks noGrp="1"/>
          </p:cNvSpPr>
          <p:nvPr>
            <p:ph type="sldNum" sz="quarter" idx="10"/>
          </p:nvPr>
        </p:nvSpPr>
        <p:spPr/>
        <p:txBody>
          <a:bodyPr/>
          <a:lstStyle/>
          <a:p>
            <a:pPr>
              <a:defRPr/>
            </a:pPr>
            <a:fld id="{C2368089-60FF-4725-ABE6-F7F71B452E7A}" type="slidenum">
              <a:rPr lang="en-US" smtClean="0"/>
              <a:pPr>
                <a:defRPr/>
              </a:pPr>
              <a:t>12</a:t>
            </a:fld>
            <a:endParaRPr lang="en-US"/>
          </a:p>
        </p:txBody>
      </p:sp>
    </p:spTree>
    <p:extLst>
      <p:ext uri="{BB962C8B-B14F-4D97-AF65-F5344CB8AC3E}">
        <p14:creationId xmlns:p14="http://schemas.microsoft.com/office/powerpoint/2010/main" val="1342513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aseline="0"/>
              <a:t>So as we’ve said, within an advance care plan, or occasionally separately, a person may have one or more advance directives.</a:t>
            </a:r>
          </a:p>
          <a:p>
            <a:r>
              <a:rPr lang="en-NZ" baseline="0"/>
              <a:t>This is the definition of an advance directive as we mentioned previously.</a:t>
            </a:r>
          </a:p>
          <a:p>
            <a:endParaRPr lang="en-NZ" baseline="0"/>
          </a:p>
          <a:p>
            <a:r>
              <a:rPr lang="en-NZ" i="1" baseline="0"/>
              <a:t>If you want to provide more information:</a:t>
            </a:r>
          </a:p>
          <a:p>
            <a:r>
              <a:rPr lang="en-NZ" baseline="0"/>
              <a:t>So people are consenting or refusing a treatment that may or may not be offered – as clinicians will only offer treatments appropriate to the presenting circumstances, they are under no obligation to provide treatment that a person consents to, but that is not currently appropriate.  </a:t>
            </a:r>
          </a:p>
          <a:p>
            <a:endParaRPr lang="en-NZ" baseline="0"/>
          </a:p>
          <a:p>
            <a:r>
              <a:rPr lang="en-NZ" i="1" baseline="0"/>
              <a:t>If you want to provide an example, you can use:</a:t>
            </a:r>
          </a:p>
          <a:p>
            <a:r>
              <a:rPr lang="en-NZ" baseline="0"/>
              <a:t>For example, a person’s advance directive may say that they want full resuscitation in all circumstances; however they are actively dying from a terminal illness and the treating clinician deems resuscitation measures to be inappropriate, so they would not be offered and the directive would not come into play – the patient would not be resuscitated. </a:t>
            </a:r>
          </a:p>
          <a:p>
            <a:endParaRPr lang="en-NZ" baseline="0"/>
          </a:p>
          <a:p>
            <a:r>
              <a:rPr lang="en-NZ" i="1" baseline="0"/>
              <a:t>You could miss out the next 7 slides (slides 14 – 20) if you did not want to cover the legalities.</a:t>
            </a:r>
          </a:p>
          <a:p>
            <a:endParaRPr lang="en-NZ"/>
          </a:p>
        </p:txBody>
      </p:sp>
      <p:sp>
        <p:nvSpPr>
          <p:cNvPr id="4" name="Slide Number Placeholder 3"/>
          <p:cNvSpPr>
            <a:spLocks noGrp="1"/>
          </p:cNvSpPr>
          <p:nvPr>
            <p:ph type="sldNum" sz="quarter" idx="10"/>
          </p:nvPr>
        </p:nvSpPr>
        <p:spPr/>
        <p:txBody>
          <a:bodyPr/>
          <a:lstStyle/>
          <a:p>
            <a:pPr>
              <a:defRPr/>
            </a:pPr>
            <a:fld id="{DE719CF6-0C44-4EEC-843C-7B39E0D02BAA}" type="slidenum">
              <a:rPr lang="en-US" smtClean="0"/>
              <a:pPr>
                <a:defRPr/>
              </a:pPr>
              <a:t>13</a:t>
            </a:fld>
            <a:endParaRPr lang="en-US"/>
          </a:p>
        </p:txBody>
      </p:sp>
    </p:spTree>
    <p:extLst>
      <p:ext uri="{BB962C8B-B14F-4D97-AF65-F5344CB8AC3E}">
        <p14:creationId xmlns:p14="http://schemas.microsoft.com/office/powerpoint/2010/main" val="581155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1" i="1"/>
              <a:t>This slide is animated.  </a:t>
            </a:r>
            <a:r>
              <a:rPr lang="en-NZ" i="1"/>
              <a:t>With the question only showing, ASK: </a:t>
            </a:r>
          </a:p>
          <a:p>
            <a:r>
              <a:rPr lang="en-NZ"/>
              <a:t>Do you think an advance directive is legally binding?</a:t>
            </a:r>
          </a:p>
          <a:p>
            <a:r>
              <a:rPr lang="en-NZ" i="1"/>
              <a:t>Acknowledge responses then </a:t>
            </a:r>
            <a:r>
              <a:rPr lang="en-NZ" b="1" i="1"/>
              <a:t>click for the remainder of the text.</a:t>
            </a:r>
          </a:p>
          <a:p>
            <a:endParaRPr lang="en-NZ"/>
          </a:p>
          <a:p>
            <a:r>
              <a:rPr lang="en-NZ"/>
              <a:t>Yes – if the advance directive is valid, it is legally binding.</a:t>
            </a:r>
          </a:p>
          <a:p>
            <a:r>
              <a:rPr lang="en-NZ"/>
              <a:t>So what makes an advance directive valid? Let’s look at the criteria (go to next slide)</a:t>
            </a:r>
          </a:p>
        </p:txBody>
      </p:sp>
      <p:sp>
        <p:nvSpPr>
          <p:cNvPr id="4" name="Slide Number Placeholder 3"/>
          <p:cNvSpPr>
            <a:spLocks noGrp="1"/>
          </p:cNvSpPr>
          <p:nvPr>
            <p:ph type="sldNum" sz="quarter" idx="10"/>
          </p:nvPr>
        </p:nvSpPr>
        <p:spPr/>
        <p:txBody>
          <a:bodyPr/>
          <a:lstStyle/>
          <a:p>
            <a:pPr>
              <a:defRPr/>
            </a:pPr>
            <a:fld id="{DE719CF6-0C44-4EEC-843C-7B39E0D02BAA}" type="slidenum">
              <a:rPr lang="en-US" smtClean="0"/>
              <a:pPr>
                <a:defRPr/>
              </a:pPr>
              <a:t>14</a:t>
            </a:fld>
            <a:endParaRPr lang="en-US"/>
          </a:p>
        </p:txBody>
      </p:sp>
    </p:spTree>
    <p:extLst>
      <p:ext uri="{BB962C8B-B14F-4D97-AF65-F5344CB8AC3E}">
        <p14:creationId xmlns:p14="http://schemas.microsoft.com/office/powerpoint/2010/main" val="375804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NZ" b="1" i="1" baseline="0"/>
              <a:t>This slide is animated.  Click for each criteria to appear.</a:t>
            </a:r>
          </a:p>
          <a:p>
            <a:pPr marL="0" marR="0" indent="0" algn="l" defTabSz="914400" rtl="0" eaLnBrk="0" fontAlgn="base" latinLnBrk="0" hangingPunct="0">
              <a:lnSpc>
                <a:spcPct val="100000"/>
              </a:lnSpc>
              <a:spcBef>
                <a:spcPct val="30000"/>
              </a:spcBef>
              <a:spcAft>
                <a:spcPct val="0"/>
              </a:spcAft>
              <a:buClrTx/>
              <a:buSzTx/>
              <a:buFontTx/>
              <a:buNone/>
              <a:tabLst/>
              <a:defRPr/>
            </a:pPr>
            <a:r>
              <a:rPr lang="en-NZ" i="1" baseline="0"/>
              <a:t>Go through the criteria one by one.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NZ" baseline="0"/>
          </a:p>
          <a:p>
            <a:pPr marL="0" marR="0" indent="0" algn="l" defTabSz="914400" rtl="0" eaLnBrk="0" fontAlgn="base" latinLnBrk="0" hangingPunct="0">
              <a:lnSpc>
                <a:spcPct val="100000"/>
              </a:lnSpc>
              <a:spcBef>
                <a:spcPct val="30000"/>
              </a:spcBef>
              <a:spcAft>
                <a:spcPct val="0"/>
              </a:spcAft>
              <a:buClrTx/>
              <a:buSzTx/>
              <a:buFontTx/>
              <a:buNone/>
              <a:tabLst/>
              <a:defRPr/>
            </a:pPr>
            <a:endParaRPr lang="en-NZ" baseline="0"/>
          </a:p>
          <a:p>
            <a:pPr marL="0" marR="0" indent="0" algn="l" defTabSz="914400" rtl="0" eaLnBrk="0" fontAlgn="base" latinLnBrk="0" hangingPunct="0">
              <a:lnSpc>
                <a:spcPct val="100000"/>
              </a:lnSpc>
              <a:spcBef>
                <a:spcPct val="30000"/>
              </a:spcBef>
              <a:spcAft>
                <a:spcPct val="0"/>
              </a:spcAft>
              <a:buClrTx/>
              <a:buSzTx/>
              <a:buFontTx/>
              <a:buNone/>
              <a:tabLst/>
              <a:defRPr/>
            </a:pPr>
            <a:endParaRPr lang="en-NZ" baseline="0"/>
          </a:p>
        </p:txBody>
      </p:sp>
      <p:sp>
        <p:nvSpPr>
          <p:cNvPr id="4" name="Slide Number Placeholder 3"/>
          <p:cNvSpPr>
            <a:spLocks noGrp="1"/>
          </p:cNvSpPr>
          <p:nvPr>
            <p:ph type="sldNum" sz="quarter" idx="10"/>
          </p:nvPr>
        </p:nvSpPr>
        <p:spPr/>
        <p:txBody>
          <a:bodyPr/>
          <a:lstStyle/>
          <a:p>
            <a:pPr>
              <a:defRPr/>
            </a:pPr>
            <a:fld id="{DE719CF6-0C44-4EEC-843C-7B39E0D02BAA}" type="slidenum">
              <a:rPr lang="en-US" smtClean="0"/>
              <a:pPr>
                <a:defRPr/>
              </a:pPr>
              <a:t>15</a:t>
            </a:fld>
            <a:endParaRPr lang="en-US"/>
          </a:p>
        </p:txBody>
      </p:sp>
    </p:spTree>
    <p:extLst>
      <p:ext uri="{BB962C8B-B14F-4D97-AF65-F5344CB8AC3E}">
        <p14:creationId xmlns:p14="http://schemas.microsoft.com/office/powerpoint/2010/main" val="1963524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0"/>
              <a:t>Often, people will say things like this to us.  These expressions will mean different things to different people so we need to explore what they mean, and in what context they are referring to and encourage</a:t>
            </a:r>
            <a:r>
              <a:rPr lang="en-NZ" i="0" baseline="0"/>
              <a:t> the person to capture/document this information</a:t>
            </a:r>
            <a:r>
              <a:rPr lang="en-NZ" i="0"/>
              <a:t>.</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16</a:t>
            </a:fld>
            <a:endParaRPr lang="en-US"/>
          </a:p>
        </p:txBody>
      </p:sp>
    </p:spTree>
    <p:extLst>
      <p:ext uri="{BB962C8B-B14F-4D97-AF65-F5344CB8AC3E}">
        <p14:creationId xmlns:p14="http://schemas.microsoft.com/office/powerpoint/2010/main" val="3851478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1" i="1" baseline="0"/>
              <a:t>This slide is animated.  Click for each statement to appear.</a:t>
            </a:r>
          </a:p>
          <a:p>
            <a:r>
              <a:rPr lang="en-NZ" baseline="0"/>
              <a:t>Here are some other things to note about advance directives.</a:t>
            </a:r>
          </a:p>
          <a:p>
            <a:endParaRPr lang="en-NZ" baseline="0"/>
          </a:p>
          <a:p>
            <a:r>
              <a:rPr lang="en-NZ" b="1" i="1" baseline="0"/>
              <a:t>First click: </a:t>
            </a:r>
            <a:r>
              <a:rPr lang="en-NZ" baseline="0"/>
              <a:t>Within NZ law an advance directive does not need to be writing but it does need to satisfy the criteria for validity.  As you can imagine, if it’s not in writing, it may be difficult to know if the person had capacity when they made the statement or if they were informed.  Clinicians are more likely to have confidence in the validity, and therefore it is more likely to be followed, if it’s in writing.</a:t>
            </a:r>
          </a:p>
          <a:p>
            <a:endParaRPr lang="en-NZ" baseline="0"/>
          </a:p>
          <a:p>
            <a:r>
              <a:rPr lang="en-NZ" b="1" i="1" baseline="0"/>
              <a:t>Second click: </a:t>
            </a:r>
            <a:r>
              <a:rPr lang="en-NZ" baseline="0"/>
              <a:t>An advance directive only applies when a person is deemed to be </a:t>
            </a:r>
            <a:r>
              <a:rPr lang="en-NZ" b="0" baseline="0"/>
              <a:t>no longer competent.  Up until that time we need to continue to be asking the patient what is important to them and they direct their care. </a:t>
            </a:r>
          </a:p>
          <a:p>
            <a:endParaRPr lang="en-NZ" b="0" baseline="0"/>
          </a:p>
          <a:p>
            <a:r>
              <a:rPr lang="en-NZ" b="1" i="1" baseline="0"/>
              <a:t>Third click: </a:t>
            </a:r>
            <a:r>
              <a:rPr lang="en-NZ" b="0" baseline="0"/>
              <a:t>A person cannot require a health professional to provide treatments that would not be beneficial to that individual or are not available or are not currently unlawful. E.g. A person cannot demand to be admitted to ICU if they did not meet the criteria for an ICU admission. </a:t>
            </a:r>
          </a:p>
          <a:p>
            <a:endParaRPr lang="en-NZ" b="0" baseline="0"/>
          </a:p>
          <a:p>
            <a:endParaRPr lang="en-NZ" b="1" baseline="0"/>
          </a:p>
        </p:txBody>
      </p:sp>
      <p:sp>
        <p:nvSpPr>
          <p:cNvPr id="4" name="Slide Number Placeholder 3"/>
          <p:cNvSpPr>
            <a:spLocks noGrp="1"/>
          </p:cNvSpPr>
          <p:nvPr>
            <p:ph type="sldNum" sz="quarter" idx="10"/>
          </p:nvPr>
        </p:nvSpPr>
        <p:spPr/>
        <p:txBody>
          <a:bodyPr/>
          <a:lstStyle/>
          <a:p>
            <a:pPr>
              <a:defRPr/>
            </a:pPr>
            <a:fld id="{DE719CF6-0C44-4EEC-843C-7B39E0D02BAA}" type="slidenum">
              <a:rPr lang="en-US" smtClean="0"/>
              <a:pPr>
                <a:defRPr/>
              </a:pPr>
              <a:t>17</a:t>
            </a:fld>
            <a:endParaRPr lang="en-US"/>
          </a:p>
        </p:txBody>
      </p:sp>
    </p:spTree>
    <p:extLst>
      <p:ext uri="{BB962C8B-B14F-4D97-AF65-F5344CB8AC3E}">
        <p14:creationId xmlns:p14="http://schemas.microsoft.com/office/powerpoint/2010/main" val="2101146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NZ"/>
              <a:t>In the absence of reasonable grounds to doubt validity, the advance directive should ordinarily be honoured.  So it’s not about proving validity – we should honour it UNLESS we have reason to doubt the validity criteria.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NZ"/>
          </a:p>
          <a:p>
            <a:pPr marL="0" marR="0" indent="0" algn="l" defTabSz="914400" rtl="0" eaLnBrk="0" fontAlgn="base" latinLnBrk="0" hangingPunct="0">
              <a:lnSpc>
                <a:spcPct val="100000"/>
              </a:lnSpc>
              <a:spcBef>
                <a:spcPct val="30000"/>
              </a:spcBef>
              <a:spcAft>
                <a:spcPct val="0"/>
              </a:spcAft>
              <a:buClrTx/>
              <a:buSzTx/>
              <a:buFontTx/>
              <a:buNone/>
              <a:tabLst/>
              <a:defRPr/>
            </a:pPr>
            <a:r>
              <a:rPr lang="en-NZ" i="1"/>
              <a:t>If you want to provide more information: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NZ"/>
              <a:t>Also in terms of validity it</a:t>
            </a:r>
            <a:r>
              <a:rPr lang="en-NZ" baseline="0"/>
              <a:t>’s</a:t>
            </a:r>
            <a:r>
              <a:rPr lang="en-NZ"/>
              <a:t> not whether a decision is reasonable or what the clinician would have chosen, but whether the person had capacity to make the decision.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NZ"/>
          </a:p>
          <a:p>
            <a:r>
              <a:rPr lang="en-NZ" sz="1200"/>
              <a:t>Right 7(7) of the Code states that "every consumer has the right to refuse services and to withdraw consent to services". This was included in the Code in recognition of section 11 of the New Zealand Bill of Rights Act 1990, which states that "everyone has the right to refuse to undergo any medical treatment". Therefore, the Code enables consumers to use advance directives to refuse medical treatment in the event that the consumer becomes incompetent or unconscious. Any unreasonable interference with the consumer's valid advance refusal of treatment will be a breach of the Code. </a:t>
            </a:r>
          </a:p>
        </p:txBody>
      </p:sp>
      <p:sp>
        <p:nvSpPr>
          <p:cNvPr id="4" name="Slide Number Placeholder 3"/>
          <p:cNvSpPr>
            <a:spLocks noGrp="1"/>
          </p:cNvSpPr>
          <p:nvPr>
            <p:ph type="sldNum" sz="quarter" idx="10"/>
          </p:nvPr>
        </p:nvSpPr>
        <p:spPr/>
        <p:txBody>
          <a:bodyPr/>
          <a:lstStyle/>
          <a:p>
            <a:pPr>
              <a:defRPr/>
            </a:pPr>
            <a:fld id="{DE719CF6-0C44-4EEC-843C-7B39E0D02BAA}" type="slidenum">
              <a:rPr lang="en-US" smtClean="0"/>
              <a:pPr>
                <a:defRPr/>
              </a:pPr>
              <a:t>18</a:t>
            </a:fld>
            <a:endParaRPr lang="en-US"/>
          </a:p>
        </p:txBody>
      </p:sp>
    </p:spTree>
    <p:extLst>
      <p:ext uri="{BB962C8B-B14F-4D97-AF65-F5344CB8AC3E}">
        <p14:creationId xmlns:p14="http://schemas.microsoft.com/office/powerpoint/2010/main" val="3070739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Read or summarise the slide.</a:t>
            </a:r>
          </a:p>
          <a:p>
            <a:r>
              <a:rPr lang="en-NZ"/>
              <a:t>For example, Jehovah's witness</a:t>
            </a:r>
            <a:r>
              <a:rPr lang="en-NZ" baseline="0"/>
              <a:t>es may wish to refuse blood products, which would be considered standard medical treatment and may in some circumstances be considered to be life-saving.</a:t>
            </a:r>
            <a:endParaRPr lang="en-NZ"/>
          </a:p>
        </p:txBody>
      </p:sp>
      <p:sp>
        <p:nvSpPr>
          <p:cNvPr id="4" name="Slide Number Placeholder 3"/>
          <p:cNvSpPr>
            <a:spLocks noGrp="1"/>
          </p:cNvSpPr>
          <p:nvPr>
            <p:ph type="sldNum" sz="quarter" idx="10"/>
          </p:nvPr>
        </p:nvSpPr>
        <p:spPr/>
        <p:txBody>
          <a:bodyPr/>
          <a:lstStyle/>
          <a:p>
            <a:pPr>
              <a:defRPr/>
            </a:pPr>
            <a:fld id="{DE719CF6-0C44-4EEC-843C-7B39E0D02BAA}" type="slidenum">
              <a:rPr lang="en-US" smtClean="0"/>
              <a:pPr>
                <a:defRPr/>
              </a:pPr>
              <a:t>19</a:t>
            </a:fld>
            <a:endParaRPr lang="en-US"/>
          </a:p>
        </p:txBody>
      </p:sp>
    </p:spTree>
    <p:extLst>
      <p:ext uri="{BB962C8B-B14F-4D97-AF65-F5344CB8AC3E}">
        <p14:creationId xmlns:p14="http://schemas.microsoft.com/office/powerpoint/2010/main" val="225824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1" dirty="0"/>
              <a:t>Say this </a:t>
            </a:r>
            <a:r>
              <a:rPr lang="en-NZ" i="1" dirty="0" err="1"/>
              <a:t>whakatauki</a:t>
            </a:r>
            <a:r>
              <a:rPr lang="en-NZ" i="1" dirty="0"/>
              <a:t> (Maori saying) preferably in </a:t>
            </a:r>
            <a:r>
              <a:rPr lang="en-NZ" i="1" dirty="0" err="1"/>
              <a:t>te</a:t>
            </a:r>
            <a:r>
              <a:rPr lang="en-NZ" i="1" dirty="0"/>
              <a:t> reo Māori, or ask if someone wants to read it for the group.</a:t>
            </a:r>
          </a:p>
          <a:p>
            <a:endParaRPr lang="en-NZ" dirty="0"/>
          </a:p>
          <a:p>
            <a:r>
              <a:rPr lang="en-NZ" i="1" dirty="0"/>
              <a:t>This helps to set the scene for discussing advance care planning.</a:t>
            </a: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a:t>
            </a:fld>
            <a:endParaRPr lang="en-US"/>
          </a:p>
        </p:txBody>
      </p:sp>
    </p:spTree>
    <p:extLst>
      <p:ext uri="{BB962C8B-B14F-4D97-AF65-F5344CB8AC3E}">
        <p14:creationId xmlns:p14="http://schemas.microsoft.com/office/powerpoint/2010/main" val="386317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baseline="0"/>
              <a:t>Just to reiterate this point, and to explain who has decision-making rights and when, I have included this slide. </a:t>
            </a:r>
          </a:p>
          <a:p>
            <a:endParaRPr lang="en-US" baseline="0"/>
          </a:p>
          <a:p>
            <a:r>
              <a:rPr lang="en-US" baseline="0"/>
              <a:t>1 : Has the person </a:t>
            </a:r>
            <a:r>
              <a:rPr lang="en-US" b="0" baseline="0"/>
              <a:t>already made a decision to consent or refuse the offered treatment – i.e. do they have an a</a:t>
            </a:r>
            <a:r>
              <a:rPr lang="en-US" baseline="0"/>
              <a:t>dvance directive for this situation?  Are there any reasons to doubt its validity? If not then the advance directive directs our care.</a:t>
            </a:r>
          </a:p>
          <a:p>
            <a:r>
              <a:rPr lang="en-US" baseline="0"/>
              <a:t>If there is not a valid advance directive for this situation…</a:t>
            </a:r>
          </a:p>
          <a:p>
            <a:r>
              <a:rPr lang="en-US" baseline="0"/>
              <a:t>2: Is there </a:t>
            </a:r>
            <a:r>
              <a:rPr lang="en-US" b="0" baseline="0"/>
              <a:t>someone else who has legal right </a:t>
            </a:r>
            <a:r>
              <a:rPr lang="en-US" baseline="0"/>
              <a:t>to make the decision on this person’s behalf? - activated EPoA for health and welfare / welfare guardian. </a:t>
            </a:r>
          </a:p>
          <a:p>
            <a:r>
              <a:rPr lang="en-US" baseline="0"/>
              <a:t>If not </a:t>
            </a:r>
          </a:p>
          <a:p>
            <a:r>
              <a:rPr lang="en-US" baseline="0"/>
              <a:t>3: The c</a:t>
            </a:r>
            <a:r>
              <a:rPr lang="en-US"/>
              <a:t>linician must step into the shoes of the individual and use whatever information they can elicit</a:t>
            </a:r>
            <a:r>
              <a:rPr lang="en-US" baseline="0"/>
              <a:t> to </a:t>
            </a:r>
            <a:r>
              <a:rPr lang="en-US"/>
              <a:t>make the decision in the best interests of</a:t>
            </a:r>
            <a:r>
              <a:rPr lang="en-US" baseline="0"/>
              <a:t> the patient</a:t>
            </a:r>
            <a:r>
              <a:rPr lang="en-US"/>
              <a:t> </a:t>
            </a:r>
          </a:p>
          <a:p>
            <a:r>
              <a:rPr lang="en-US"/>
              <a:t>	- based on ascertainable views of patient (advance</a:t>
            </a:r>
            <a:r>
              <a:rPr lang="en-US" baseline="0"/>
              <a:t> care plan</a:t>
            </a:r>
            <a:r>
              <a:rPr lang="en-US"/>
              <a:t>, other notes/discussions)</a:t>
            </a:r>
          </a:p>
          <a:p>
            <a:r>
              <a:rPr lang="en-US"/>
              <a:t>	- may involve conversations with</a:t>
            </a:r>
            <a:r>
              <a:rPr lang="en-US" baseline="0"/>
              <a:t> whānau, </a:t>
            </a:r>
            <a:r>
              <a:rPr lang="en-US" baseline="0" err="1"/>
              <a:t>carers</a:t>
            </a:r>
            <a:r>
              <a:rPr lang="en-US" baseline="0"/>
              <a:t>, professionals involved in their care, etc.</a:t>
            </a:r>
            <a:r>
              <a:rPr lang="en-US"/>
              <a:t>  </a:t>
            </a:r>
          </a:p>
          <a:p>
            <a:r>
              <a:rPr lang="en-US"/>
              <a:t>If other information is not available:</a:t>
            </a:r>
          </a:p>
          <a:p>
            <a:r>
              <a:rPr lang="en-US"/>
              <a:t>4:</a:t>
            </a:r>
            <a:r>
              <a:rPr lang="en-US" baseline="0"/>
              <a:t> The c</a:t>
            </a:r>
            <a:r>
              <a:rPr lang="en-US"/>
              <a:t>linician makes the decision in the patient’s best interests</a:t>
            </a:r>
          </a:p>
          <a:p>
            <a:endParaRPr lang="en-US" baseline="0"/>
          </a:p>
          <a:p>
            <a:r>
              <a:rPr lang="en-US" b="0" i="1"/>
              <a:t>If you feel the point needs emphasising: </a:t>
            </a:r>
          </a:p>
          <a:p>
            <a:r>
              <a:rPr lang="en-US" b="0" i="1"/>
              <a:t>So the role of the </a:t>
            </a:r>
            <a:r>
              <a:rPr lang="en-US" b="0" i="1" err="1"/>
              <a:t>ACPlan</a:t>
            </a:r>
            <a:r>
              <a:rPr lang="en-US" b="0" i="1"/>
              <a:t> is:</a:t>
            </a:r>
          </a:p>
          <a:p>
            <a:pPr marL="171450" indent="-171450">
              <a:buFont typeface="Arial" panose="020B0604020202020204" pitchFamily="34" charset="0"/>
              <a:buChar char="•"/>
            </a:pPr>
            <a:r>
              <a:rPr lang="en-US" b="0" baseline="0"/>
              <a:t>To contain the advance directive </a:t>
            </a:r>
          </a:p>
          <a:p>
            <a:pPr marL="171450" indent="-171450">
              <a:buFont typeface="Arial" panose="020B0604020202020204" pitchFamily="34" charset="0"/>
              <a:buChar char="•"/>
            </a:pPr>
            <a:r>
              <a:rPr lang="en-US" b="0" baseline="0"/>
              <a:t>Documentation of who the </a:t>
            </a:r>
            <a:r>
              <a:rPr lang="en-US" b="0" baseline="0" err="1"/>
              <a:t>EPoA</a:t>
            </a:r>
            <a:r>
              <a:rPr lang="en-US" b="0" baseline="0"/>
              <a:t> is, and other spokespeople</a:t>
            </a:r>
          </a:p>
          <a:p>
            <a:pPr marL="171450" indent="-171450">
              <a:buFont typeface="Arial" panose="020B0604020202020204" pitchFamily="34" charset="0"/>
              <a:buChar char="•"/>
            </a:pPr>
            <a:r>
              <a:rPr lang="en-US" b="0" baseline="0"/>
              <a:t>Documentation of preferences and values to help the clinician and whānau make appropriate decisions</a:t>
            </a:r>
            <a:endParaRPr lang="en-US" b="1"/>
          </a:p>
          <a:p>
            <a:endParaRPr lang="en-US"/>
          </a:p>
          <a:p>
            <a:r>
              <a:rPr lang="en-NZ"/>
              <a:t>END OF SECTION</a:t>
            </a:r>
          </a:p>
          <a:p>
            <a:endParaRPr lang="en-NZ"/>
          </a:p>
          <a:p>
            <a:endParaRPr lang="en-NZ"/>
          </a:p>
        </p:txBody>
      </p:sp>
      <p:sp>
        <p:nvSpPr>
          <p:cNvPr id="48132" name="Slide Number Placeholder 3"/>
          <p:cNvSpPr>
            <a:spLocks noGrp="1"/>
          </p:cNvSpPr>
          <p:nvPr>
            <p:ph type="sldNum" sz="quarter" idx="5"/>
          </p:nvPr>
        </p:nvSpPr>
        <p:spPr>
          <a:noFill/>
        </p:spPr>
        <p:txBody>
          <a:bodyPr/>
          <a:lstStyle/>
          <a:p>
            <a:fld id="{93ABDA07-5BD8-45C3-849D-E7D28F4C158C}" type="slidenum">
              <a:rPr lang="en-US" smtClean="0"/>
              <a:pPr/>
              <a:t>20</a:t>
            </a:fld>
            <a:endParaRPr lang="en-US"/>
          </a:p>
        </p:txBody>
      </p:sp>
    </p:spTree>
    <p:extLst>
      <p:ext uri="{BB962C8B-B14F-4D97-AF65-F5344CB8AC3E}">
        <p14:creationId xmlns:p14="http://schemas.microsoft.com/office/powerpoint/2010/main" val="3827088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NZ" sz="1200" b="0" spc="-5">
                <a:latin typeface="Calibri"/>
                <a:cs typeface="Calibri"/>
              </a:rPr>
              <a:t>So we’ve looked at what advance care planning is, in terms of the conversations, the Plan and advance directives.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sz="1200" b="0" spc="-5">
              <a:latin typeface="Calibri"/>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NZ" sz="1200" b="0" spc="-5">
                <a:latin typeface="Calibri"/>
                <a:cs typeface="Calibri"/>
              </a:rPr>
              <a:t>The importance of advance care planning has no doubt become somewhat apparent through our discussions so far.  Let’s summarise why it’s important for the patient.  </a:t>
            </a:r>
            <a:r>
              <a:rPr lang="en-NZ" sz="1200" b="0" i="1" spc="-5">
                <a:latin typeface="Calibri"/>
                <a:cs typeface="Calibri"/>
              </a:rPr>
              <a:t>Acknowledge responses.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sz="1200" b="0" spc="-5">
              <a:latin typeface="Calibri"/>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NZ" sz="1200" b="0" spc="-5">
                <a:latin typeface="Calibri"/>
                <a:cs typeface="Calibri"/>
              </a:rPr>
              <a:t>Now let’s now look at some of the research evidence that supports this.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sz="1200" b="0" i="1" spc="-5">
                <a:latin typeface="Calibri"/>
                <a:cs typeface="Calibri"/>
              </a:rPr>
              <a:t>(Go to next slide)</a:t>
            </a:r>
          </a:p>
          <a:p>
            <a:endParaRPr lang="en-NZ" sz="1200" kern="1200" baseline="30000">
              <a:solidFill>
                <a:schemeClr val="tx1"/>
              </a:solidFill>
              <a:effectLst/>
              <a:latin typeface="Calibri" pitchFamily="34" charset="0"/>
              <a:ea typeface="ＭＳ Ｐゴシック" pitchFamily="1" charset="-128"/>
              <a:cs typeface="+mn-cs"/>
            </a:endParaRPr>
          </a:p>
          <a:p>
            <a:endParaRPr lang="en-NZ" sz="1200" i="1" kern="1200" baseline="30000">
              <a:solidFill>
                <a:schemeClr val="tx1"/>
              </a:solidFill>
              <a:effectLst/>
              <a:latin typeface="Calibri" pitchFamily="34" charset="0"/>
              <a:ea typeface="ＭＳ Ｐゴシック" pitchFamily="1" charset="-128"/>
              <a:cs typeface="+mn-cs"/>
            </a:endParaRP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21</a:t>
            </a:fld>
            <a:endParaRPr lang="en-US"/>
          </a:p>
        </p:txBody>
      </p:sp>
    </p:spTree>
    <p:extLst>
      <p:ext uri="{BB962C8B-B14F-4D97-AF65-F5344CB8AC3E}">
        <p14:creationId xmlns:p14="http://schemas.microsoft.com/office/powerpoint/2010/main" val="345170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NZ" dirty="0"/>
              <a:t>Benefits of Advance Care Planning have been shown to be varied and considerable.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dirty="0"/>
              <a:t>Read some or all of the points from the slide.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dirty="0"/>
              <a:t>1: This is a systematic review regarding advance</a:t>
            </a:r>
            <a:r>
              <a:rPr lang="en-NZ" baseline="0" dirty="0"/>
              <a:t> care planning</a:t>
            </a:r>
            <a:r>
              <a:rPr lang="en-NZ" dirty="0"/>
              <a:t> and people with heart failure.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dirty="0"/>
              <a:t>2: This was a study looking at advance</a:t>
            </a:r>
            <a:r>
              <a:rPr lang="en-NZ" baseline="0" dirty="0"/>
              <a:t> care planning</a:t>
            </a:r>
            <a:r>
              <a:rPr lang="en-NZ" dirty="0"/>
              <a:t> for people with brain tumours.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dirty="0"/>
              <a:t>3: This was a systematic review on the efficacy of advance care planning.</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dirty="0"/>
          </a:p>
          <a:p>
            <a:r>
              <a:rPr lang="en-NZ" dirty="0"/>
              <a:t>1: </a:t>
            </a:r>
            <a:r>
              <a:rPr lang="en-NZ" sz="1200" b="0" i="0" u="none" strike="noStrike" kern="1200" baseline="0" dirty="0">
                <a:solidFill>
                  <a:schemeClr val="tx1"/>
                </a:solidFill>
                <a:latin typeface="Calibri" pitchFamily="34" charset="0"/>
                <a:ea typeface="ＭＳ Ｐゴシック" pitchFamily="1" charset="-128"/>
                <a:cs typeface="+mn-cs"/>
              </a:rPr>
              <a:t>J Gen Intern Med DOI: 10.1007/s11606-019-05482-w</a:t>
            </a:r>
            <a:endParaRPr lang="en-NZ" dirty="0"/>
          </a:p>
          <a:p>
            <a:r>
              <a:rPr lang="en-NZ" sz="1200" b="0" i="0" u="none" strike="noStrike" kern="1200" baseline="0" dirty="0">
                <a:solidFill>
                  <a:schemeClr val="tx1"/>
                </a:solidFill>
                <a:latin typeface="Calibri" pitchFamily="34" charset="0"/>
                <a:ea typeface="ＭＳ Ｐゴシック" pitchFamily="1" charset="-128"/>
                <a:cs typeface="+mn-cs"/>
              </a:rPr>
              <a:t>The Effect of Advance Care Planning on Heart Failure: a Systematic Review and Meta-analysis</a:t>
            </a:r>
          </a:p>
          <a:p>
            <a:r>
              <a:rPr lang="en-NZ" sz="1200" b="0" i="0" u="none" strike="noStrike" kern="1200" baseline="0" dirty="0">
                <a:solidFill>
                  <a:schemeClr val="tx1"/>
                </a:solidFill>
                <a:latin typeface="Calibri" pitchFamily="34" charset="0"/>
                <a:ea typeface="ＭＳ Ｐゴシック" pitchFamily="1" charset="-128"/>
                <a:cs typeface="+mn-cs"/>
              </a:rPr>
              <a:t>Markus </a:t>
            </a:r>
            <a:r>
              <a:rPr lang="en-NZ" sz="1200" b="0" i="0" u="none" strike="noStrike" kern="1200" baseline="0" dirty="0" err="1">
                <a:solidFill>
                  <a:schemeClr val="tx1"/>
                </a:solidFill>
                <a:latin typeface="Calibri" pitchFamily="34" charset="0"/>
                <a:ea typeface="ＭＳ Ｐゴシック" pitchFamily="1" charset="-128"/>
                <a:cs typeface="+mn-cs"/>
              </a:rPr>
              <a:t>Schichtel</a:t>
            </a:r>
            <a:r>
              <a:rPr lang="en-NZ" sz="1200" b="0" i="0" u="none" strike="noStrike" kern="1200" baseline="0" dirty="0">
                <a:solidFill>
                  <a:schemeClr val="tx1"/>
                </a:solidFill>
                <a:latin typeface="Calibri" pitchFamily="34" charset="0"/>
                <a:ea typeface="ＭＳ Ｐゴシック" pitchFamily="1" charset="-128"/>
                <a:cs typeface="+mn-cs"/>
              </a:rPr>
              <a:t>, DPhil1 , Bee Wee, PhD2, Rafael </a:t>
            </a:r>
            <a:r>
              <a:rPr lang="en-NZ" sz="1200" b="0" i="0" u="none" strike="noStrike" kern="1200" baseline="0" dirty="0" err="1">
                <a:solidFill>
                  <a:schemeClr val="tx1"/>
                </a:solidFill>
                <a:latin typeface="Calibri" pitchFamily="34" charset="0"/>
                <a:ea typeface="ＭＳ Ｐゴシック" pitchFamily="1" charset="-128"/>
                <a:cs typeface="+mn-cs"/>
              </a:rPr>
              <a:t>Perera</a:t>
            </a:r>
            <a:r>
              <a:rPr lang="en-NZ" sz="1200" b="0" i="0" u="none" strike="noStrike" kern="1200" baseline="0" dirty="0">
                <a:solidFill>
                  <a:schemeClr val="tx1"/>
                </a:solidFill>
                <a:latin typeface="Calibri" pitchFamily="34" charset="0"/>
                <a:ea typeface="ＭＳ Ｐゴシック" pitchFamily="1" charset="-128"/>
                <a:cs typeface="+mn-cs"/>
              </a:rPr>
              <a:t>, DPhil3, and </a:t>
            </a:r>
            <a:r>
              <a:rPr lang="en-NZ" sz="1200" b="0" i="0" u="none" strike="noStrike" kern="1200" baseline="0" dirty="0" err="1">
                <a:solidFill>
                  <a:schemeClr val="tx1"/>
                </a:solidFill>
                <a:latin typeface="Calibri" pitchFamily="34" charset="0"/>
                <a:ea typeface="ＭＳ Ｐゴシック" pitchFamily="1" charset="-128"/>
                <a:cs typeface="+mn-cs"/>
              </a:rPr>
              <a:t>Igho</a:t>
            </a:r>
            <a:r>
              <a:rPr lang="en-NZ" sz="1200" b="0" i="0" u="none" strike="noStrike" kern="1200" baseline="0" dirty="0">
                <a:solidFill>
                  <a:schemeClr val="tx1"/>
                </a:solidFill>
                <a:latin typeface="Calibri" pitchFamily="34" charset="0"/>
                <a:ea typeface="ＭＳ Ｐゴシック" pitchFamily="1" charset="-128"/>
                <a:cs typeface="+mn-cs"/>
              </a:rPr>
              <a:t> </a:t>
            </a:r>
            <a:r>
              <a:rPr lang="en-NZ" sz="1200" b="0" i="0" u="none" strike="noStrike" kern="1200" baseline="0" dirty="0" err="1">
                <a:solidFill>
                  <a:schemeClr val="tx1"/>
                </a:solidFill>
                <a:latin typeface="Calibri" pitchFamily="34" charset="0"/>
                <a:ea typeface="ＭＳ Ｐゴシック" pitchFamily="1" charset="-128"/>
                <a:cs typeface="+mn-cs"/>
              </a:rPr>
              <a:t>Onakpoya</a:t>
            </a:r>
            <a:r>
              <a:rPr lang="en-NZ" sz="1200" b="0" i="0" u="none" strike="noStrike" kern="1200" baseline="0" dirty="0">
                <a:solidFill>
                  <a:schemeClr val="tx1"/>
                </a:solidFill>
                <a:latin typeface="Calibri" pitchFamily="34" charset="0"/>
                <a:ea typeface="ＭＳ Ｐゴシック" pitchFamily="1" charset="-128"/>
                <a:cs typeface="+mn-cs"/>
              </a:rPr>
              <a:t>, DPhil3</a:t>
            </a:r>
          </a:p>
          <a:p>
            <a:endParaRPr lang="en-NZ" dirty="0"/>
          </a:p>
          <a:p>
            <a:r>
              <a:rPr lang="en-NZ" sz="1200" spc="-5" dirty="0">
                <a:latin typeface="Arial" panose="020B0604020202020204" pitchFamily="34" charset="0"/>
                <a:cs typeface="Arial" panose="020B0604020202020204" pitchFamily="34" charset="0"/>
              </a:rPr>
              <a:t>2: </a:t>
            </a:r>
            <a:r>
              <a:rPr lang="en-NZ" sz="1200" b="0" i="0" u="sng" kern="1200" dirty="0">
                <a:solidFill>
                  <a:schemeClr val="tx1"/>
                </a:solidFill>
                <a:effectLst/>
                <a:latin typeface="Calibri" pitchFamily="34" charset="0"/>
                <a:ea typeface="ＭＳ Ｐゴシック" pitchFamily="1" charset="-128"/>
                <a:cs typeface="+mn-cs"/>
                <a:hlinkClick r:id="rId3" tooltip="Frontiers in oncology."/>
              </a:rPr>
              <a:t>Front Oncol.</a:t>
            </a:r>
            <a:r>
              <a:rPr lang="en-NZ" sz="1200" b="0" i="0" kern="1200" dirty="0">
                <a:solidFill>
                  <a:schemeClr val="tx1"/>
                </a:solidFill>
                <a:effectLst/>
                <a:latin typeface="Calibri" pitchFamily="34" charset="0"/>
                <a:ea typeface="ＭＳ Ｐゴシック" pitchFamily="1" charset="-128"/>
                <a:cs typeface="+mn-cs"/>
              </a:rPr>
              <a:t> 2016 Oct 24;6:223. </a:t>
            </a:r>
            <a:r>
              <a:rPr lang="en-NZ" sz="1200" b="0" i="0" kern="1200" dirty="0" err="1">
                <a:solidFill>
                  <a:schemeClr val="tx1"/>
                </a:solidFill>
                <a:effectLst/>
                <a:latin typeface="Calibri" pitchFamily="34" charset="0"/>
                <a:ea typeface="ＭＳ Ｐゴシック" pitchFamily="1" charset="-128"/>
                <a:cs typeface="+mn-cs"/>
              </a:rPr>
              <a:t>eCollection</a:t>
            </a:r>
            <a:r>
              <a:rPr lang="en-NZ" sz="1200" b="0" i="0" kern="1200" dirty="0">
                <a:solidFill>
                  <a:schemeClr val="tx1"/>
                </a:solidFill>
                <a:effectLst/>
                <a:latin typeface="Calibri" pitchFamily="34" charset="0"/>
                <a:ea typeface="ＭＳ Ｐゴシック" pitchFamily="1" charset="-128"/>
                <a:cs typeface="+mn-cs"/>
              </a:rPr>
              <a:t> 2016.</a:t>
            </a:r>
          </a:p>
          <a:p>
            <a:r>
              <a:rPr lang="en-NZ" sz="1200" b="1" i="0" kern="1200" dirty="0">
                <a:solidFill>
                  <a:schemeClr val="tx1"/>
                </a:solidFill>
                <a:effectLst/>
                <a:latin typeface="Calibri" pitchFamily="34" charset="0"/>
                <a:ea typeface="ＭＳ Ｐゴシック" pitchFamily="1" charset="-128"/>
                <a:cs typeface="+mn-cs"/>
              </a:rPr>
              <a:t>Advance Care Planning in Patients with Primary Malignant Brain </a:t>
            </a:r>
            <a:r>
              <a:rPr lang="en-NZ" sz="1200" b="1" i="0" kern="1200" dirty="0" err="1">
                <a:solidFill>
                  <a:schemeClr val="tx1"/>
                </a:solidFill>
                <a:effectLst/>
                <a:latin typeface="Calibri" pitchFamily="34" charset="0"/>
                <a:ea typeface="ＭＳ Ｐゴシック" pitchFamily="1" charset="-128"/>
                <a:cs typeface="+mn-cs"/>
              </a:rPr>
              <a:t>Tumors</a:t>
            </a:r>
            <a:r>
              <a:rPr lang="en-NZ" sz="1200" b="1" i="0" kern="1200" dirty="0">
                <a:solidFill>
                  <a:schemeClr val="tx1"/>
                </a:solidFill>
                <a:effectLst/>
                <a:latin typeface="Calibri" pitchFamily="34" charset="0"/>
                <a:ea typeface="ＭＳ Ｐゴシック" pitchFamily="1" charset="-128"/>
                <a:cs typeface="+mn-cs"/>
              </a:rPr>
              <a:t>: A Systematic Review.</a:t>
            </a:r>
          </a:p>
          <a:p>
            <a:r>
              <a:rPr lang="en-NZ" sz="1200" b="0" i="0" u="sng" kern="1200" dirty="0">
                <a:solidFill>
                  <a:schemeClr val="tx1"/>
                </a:solidFill>
                <a:effectLst/>
                <a:latin typeface="Calibri" pitchFamily="34" charset="0"/>
                <a:ea typeface="ＭＳ Ｐゴシック" pitchFamily="1" charset="-128"/>
                <a:cs typeface="+mn-cs"/>
                <a:hlinkClick r:id="rId4"/>
              </a:rPr>
              <a:t>Song K</a:t>
            </a:r>
            <a:r>
              <a:rPr lang="en-NZ" sz="1200" b="0" i="0" kern="1200" baseline="30000" dirty="0">
                <a:solidFill>
                  <a:schemeClr val="tx1"/>
                </a:solidFill>
                <a:effectLst/>
                <a:latin typeface="Calibri" pitchFamily="34" charset="0"/>
                <a:ea typeface="ＭＳ Ｐゴシック" pitchFamily="1" charset="-128"/>
                <a:cs typeface="+mn-cs"/>
              </a:rPr>
              <a:t>1</a:t>
            </a:r>
            <a:r>
              <a:rPr lang="en-NZ" sz="1200" b="0" i="0" kern="1200" dirty="0">
                <a:solidFill>
                  <a:schemeClr val="tx1"/>
                </a:solidFill>
                <a:effectLst/>
                <a:latin typeface="Calibri" pitchFamily="34" charset="0"/>
                <a:ea typeface="ＭＳ Ｐゴシック" pitchFamily="1" charset="-128"/>
                <a:cs typeface="+mn-cs"/>
              </a:rPr>
              <a:t>, </a:t>
            </a:r>
            <a:r>
              <a:rPr lang="en-NZ" sz="1200" b="0" i="0" u="sng" kern="1200" dirty="0" err="1">
                <a:solidFill>
                  <a:schemeClr val="tx1"/>
                </a:solidFill>
                <a:effectLst/>
                <a:latin typeface="Calibri" pitchFamily="34" charset="0"/>
                <a:ea typeface="ＭＳ Ｐゴシック" pitchFamily="1" charset="-128"/>
                <a:cs typeface="+mn-cs"/>
                <a:hlinkClick r:id="rId5"/>
              </a:rPr>
              <a:t>Amatya</a:t>
            </a:r>
            <a:r>
              <a:rPr lang="en-NZ" sz="1200" b="0" i="0" u="sng" kern="1200" dirty="0">
                <a:solidFill>
                  <a:schemeClr val="tx1"/>
                </a:solidFill>
                <a:effectLst/>
                <a:latin typeface="Calibri" pitchFamily="34" charset="0"/>
                <a:ea typeface="ＭＳ Ｐゴシック" pitchFamily="1" charset="-128"/>
                <a:cs typeface="+mn-cs"/>
                <a:hlinkClick r:id="rId5"/>
              </a:rPr>
              <a:t> B</a:t>
            </a:r>
            <a:r>
              <a:rPr lang="en-NZ" sz="1200" b="0" i="0" kern="1200" baseline="30000" dirty="0">
                <a:solidFill>
                  <a:schemeClr val="tx1"/>
                </a:solidFill>
                <a:effectLst/>
                <a:latin typeface="Calibri" pitchFamily="34" charset="0"/>
                <a:ea typeface="ＭＳ Ｐゴシック" pitchFamily="1" charset="-128"/>
                <a:cs typeface="+mn-cs"/>
              </a:rPr>
              <a:t>2</a:t>
            </a:r>
            <a:r>
              <a:rPr lang="en-NZ" sz="1200" b="0" i="0" kern="1200" dirty="0">
                <a:solidFill>
                  <a:schemeClr val="tx1"/>
                </a:solidFill>
                <a:effectLst/>
                <a:latin typeface="Calibri" pitchFamily="34" charset="0"/>
                <a:ea typeface="ＭＳ Ｐゴシック" pitchFamily="1" charset="-128"/>
                <a:cs typeface="+mn-cs"/>
              </a:rPr>
              <a:t>, </a:t>
            </a:r>
            <a:r>
              <a:rPr lang="en-NZ" sz="1200" b="0" i="0" u="sng" kern="1200" dirty="0" err="1">
                <a:solidFill>
                  <a:schemeClr val="tx1"/>
                </a:solidFill>
                <a:effectLst/>
                <a:latin typeface="Calibri" pitchFamily="34" charset="0"/>
                <a:ea typeface="ＭＳ Ｐゴシック" pitchFamily="1" charset="-128"/>
                <a:cs typeface="+mn-cs"/>
                <a:hlinkClick r:id="rId6"/>
              </a:rPr>
              <a:t>Voutier</a:t>
            </a:r>
            <a:r>
              <a:rPr lang="en-NZ" sz="1200" b="0" i="0" u="sng" kern="1200" dirty="0">
                <a:solidFill>
                  <a:schemeClr val="tx1"/>
                </a:solidFill>
                <a:effectLst/>
                <a:latin typeface="Calibri" pitchFamily="34" charset="0"/>
                <a:ea typeface="ＭＳ Ｐゴシック" pitchFamily="1" charset="-128"/>
                <a:cs typeface="+mn-cs"/>
                <a:hlinkClick r:id="rId6"/>
              </a:rPr>
              <a:t> C</a:t>
            </a:r>
            <a:r>
              <a:rPr lang="en-NZ" sz="1200" b="0" i="0" kern="1200" baseline="30000" dirty="0">
                <a:solidFill>
                  <a:schemeClr val="tx1"/>
                </a:solidFill>
                <a:effectLst/>
                <a:latin typeface="Calibri" pitchFamily="34" charset="0"/>
                <a:ea typeface="ＭＳ Ｐゴシック" pitchFamily="1" charset="-128"/>
                <a:cs typeface="+mn-cs"/>
              </a:rPr>
              <a:t>3</a:t>
            </a:r>
            <a:r>
              <a:rPr lang="en-NZ" sz="1200" b="0" i="0" kern="1200" dirty="0">
                <a:solidFill>
                  <a:schemeClr val="tx1"/>
                </a:solidFill>
                <a:effectLst/>
                <a:latin typeface="Calibri" pitchFamily="34" charset="0"/>
                <a:ea typeface="ＭＳ Ｐゴシック" pitchFamily="1" charset="-128"/>
                <a:cs typeface="+mn-cs"/>
              </a:rPr>
              <a:t>, </a:t>
            </a:r>
            <a:r>
              <a:rPr lang="en-NZ" sz="1200" b="0" i="0" u="sng" kern="1200" dirty="0">
                <a:solidFill>
                  <a:schemeClr val="tx1"/>
                </a:solidFill>
                <a:effectLst/>
                <a:latin typeface="Calibri" pitchFamily="34" charset="0"/>
                <a:ea typeface="ＭＳ Ｐゴシック" pitchFamily="1" charset="-128"/>
                <a:cs typeface="+mn-cs"/>
                <a:hlinkClick r:id="rId7"/>
              </a:rPr>
              <a:t>Khan F</a:t>
            </a:r>
            <a:r>
              <a:rPr lang="en-NZ" sz="1200" b="0" i="0" kern="1200" baseline="30000" dirty="0">
                <a:solidFill>
                  <a:schemeClr val="tx1"/>
                </a:solidFill>
                <a:effectLst/>
                <a:latin typeface="Calibri" pitchFamily="34" charset="0"/>
                <a:ea typeface="ＭＳ Ｐゴシック" pitchFamily="1" charset="-128"/>
                <a:cs typeface="+mn-cs"/>
              </a:rPr>
              <a:t>4</a:t>
            </a:r>
            <a:r>
              <a:rPr lang="en-NZ" sz="1200" b="0" i="0" kern="1200" dirty="0">
                <a:solidFill>
                  <a:schemeClr val="tx1"/>
                </a:solidFill>
                <a:effectLst/>
                <a:latin typeface="Calibri" pitchFamily="34" charset="0"/>
                <a:ea typeface="ＭＳ Ｐゴシック" pitchFamily="1" charset="-128"/>
                <a:cs typeface="+mn-cs"/>
              </a:rPr>
              <a:t>.</a:t>
            </a:r>
          </a:p>
          <a:p>
            <a:endParaRPr lang="en-NZ" sz="1200" b="0" i="0" kern="1200" dirty="0">
              <a:solidFill>
                <a:schemeClr val="tx1"/>
              </a:solidFill>
              <a:effectLst/>
              <a:latin typeface="Calibri" pitchFamily="34" charset="0"/>
              <a:ea typeface="ＭＳ Ｐゴシック" pitchFamily="1" charset="-128"/>
              <a:cs typeface="+mn-cs"/>
            </a:endParaRPr>
          </a:p>
          <a:p>
            <a:r>
              <a:rPr lang="en-NZ" sz="1200" spc="-5" dirty="0">
                <a:latin typeface="Arial" panose="020B0604020202020204" pitchFamily="34" charset="0"/>
                <a:cs typeface="Arial" panose="020B0604020202020204" pitchFamily="34" charset="0"/>
              </a:rPr>
              <a:t>3: </a:t>
            </a:r>
            <a:r>
              <a:rPr lang="en-NZ" sz="1200" b="0" i="0" u="sng" kern="1200" dirty="0">
                <a:solidFill>
                  <a:schemeClr val="tx1"/>
                </a:solidFill>
                <a:effectLst/>
                <a:latin typeface="Calibri" pitchFamily="34" charset="0"/>
                <a:ea typeface="ＭＳ Ｐゴシック" pitchFamily="1" charset="-128"/>
                <a:cs typeface="+mn-cs"/>
                <a:hlinkClick r:id="rId8" tooltip="Journal of the American Medical Directors Association."/>
              </a:rPr>
              <a:t>J Am Med Dir Assoc.</a:t>
            </a:r>
            <a:r>
              <a:rPr lang="en-NZ" sz="1200" b="0" i="0" kern="1200" dirty="0">
                <a:solidFill>
                  <a:schemeClr val="tx1"/>
                </a:solidFill>
                <a:effectLst/>
                <a:latin typeface="Calibri" pitchFamily="34" charset="0"/>
                <a:ea typeface="ＭＳ Ｐゴシック" pitchFamily="1" charset="-128"/>
                <a:cs typeface="+mn-cs"/>
              </a:rPr>
              <a:t> 2014 Jul;15(7):477-489. </a:t>
            </a:r>
            <a:r>
              <a:rPr lang="en-NZ" sz="1200" b="0" i="0" kern="1200" dirty="0" err="1">
                <a:solidFill>
                  <a:schemeClr val="tx1"/>
                </a:solidFill>
                <a:effectLst/>
                <a:latin typeface="Calibri" pitchFamily="34" charset="0"/>
                <a:ea typeface="ＭＳ Ｐゴシック" pitchFamily="1" charset="-128"/>
                <a:cs typeface="+mn-cs"/>
              </a:rPr>
              <a:t>doi</a:t>
            </a:r>
            <a:r>
              <a:rPr lang="en-NZ" sz="1200" b="0" i="0" kern="1200" dirty="0">
                <a:solidFill>
                  <a:schemeClr val="tx1"/>
                </a:solidFill>
                <a:effectLst/>
                <a:latin typeface="Calibri" pitchFamily="34" charset="0"/>
                <a:ea typeface="ＭＳ Ｐゴシック" pitchFamily="1" charset="-128"/>
                <a:cs typeface="+mn-cs"/>
              </a:rPr>
              <a:t>: 10.1016/j.jamda.2014.01.008. </a:t>
            </a:r>
            <a:r>
              <a:rPr lang="en-NZ" sz="1200" b="0" i="0" kern="1200" dirty="0" err="1">
                <a:solidFill>
                  <a:schemeClr val="tx1"/>
                </a:solidFill>
                <a:effectLst/>
                <a:latin typeface="Calibri" pitchFamily="34" charset="0"/>
                <a:ea typeface="ＭＳ Ｐゴシック" pitchFamily="1" charset="-128"/>
                <a:cs typeface="+mn-cs"/>
              </a:rPr>
              <a:t>Epub</a:t>
            </a:r>
            <a:r>
              <a:rPr lang="en-NZ" sz="1200" b="0" i="0" kern="1200" dirty="0">
                <a:solidFill>
                  <a:schemeClr val="tx1"/>
                </a:solidFill>
                <a:effectLst/>
                <a:latin typeface="Calibri" pitchFamily="34" charset="0"/>
                <a:ea typeface="ＭＳ Ｐゴシック" pitchFamily="1" charset="-128"/>
                <a:cs typeface="+mn-cs"/>
              </a:rPr>
              <a:t> 2014 Mar 2.</a:t>
            </a:r>
          </a:p>
          <a:p>
            <a:r>
              <a:rPr lang="en-NZ" sz="1200" b="1" i="0" kern="1200" dirty="0">
                <a:solidFill>
                  <a:schemeClr val="tx1"/>
                </a:solidFill>
                <a:effectLst/>
                <a:latin typeface="Calibri" pitchFamily="34" charset="0"/>
                <a:ea typeface="ＭＳ Ｐゴシック" pitchFamily="1" charset="-128"/>
                <a:cs typeface="+mn-cs"/>
              </a:rPr>
              <a:t>Efficacy of advance care planning: a systematic review and meta-analysis.</a:t>
            </a:r>
          </a:p>
          <a:p>
            <a:r>
              <a:rPr lang="en-NZ" sz="1200" b="0" i="0" u="sng" kern="1200" dirty="0" err="1">
                <a:solidFill>
                  <a:schemeClr val="tx1"/>
                </a:solidFill>
                <a:effectLst/>
                <a:latin typeface="Calibri" pitchFamily="34" charset="0"/>
                <a:ea typeface="ＭＳ Ｐゴシック" pitchFamily="1" charset="-128"/>
                <a:cs typeface="+mn-cs"/>
                <a:hlinkClick r:id="rId9"/>
              </a:rPr>
              <a:t>Houben</a:t>
            </a:r>
            <a:r>
              <a:rPr lang="en-NZ" sz="1200" b="0" i="0" u="sng" kern="1200" dirty="0">
                <a:solidFill>
                  <a:schemeClr val="tx1"/>
                </a:solidFill>
                <a:effectLst/>
                <a:latin typeface="Calibri" pitchFamily="34" charset="0"/>
                <a:ea typeface="ＭＳ Ｐゴシック" pitchFamily="1" charset="-128"/>
                <a:cs typeface="+mn-cs"/>
                <a:hlinkClick r:id="rId9"/>
              </a:rPr>
              <a:t> CHM</a:t>
            </a:r>
            <a:r>
              <a:rPr lang="en-NZ" sz="1200" b="0" i="0" kern="1200" baseline="30000" dirty="0">
                <a:solidFill>
                  <a:schemeClr val="tx1"/>
                </a:solidFill>
                <a:effectLst/>
                <a:latin typeface="Calibri" pitchFamily="34" charset="0"/>
                <a:ea typeface="ＭＳ Ｐゴシック" pitchFamily="1" charset="-128"/>
                <a:cs typeface="+mn-cs"/>
              </a:rPr>
              <a:t>1</a:t>
            </a:r>
            <a:r>
              <a:rPr lang="en-NZ" sz="1200" b="0" i="0" kern="1200" dirty="0">
                <a:solidFill>
                  <a:schemeClr val="tx1"/>
                </a:solidFill>
                <a:effectLst/>
                <a:latin typeface="Calibri" pitchFamily="34" charset="0"/>
                <a:ea typeface="ＭＳ Ｐゴシック" pitchFamily="1" charset="-128"/>
                <a:cs typeface="+mn-cs"/>
              </a:rPr>
              <a:t>, </a:t>
            </a:r>
            <a:r>
              <a:rPr lang="en-NZ" sz="1200" b="0" i="0" u="sng" kern="1200" dirty="0">
                <a:solidFill>
                  <a:schemeClr val="tx1"/>
                </a:solidFill>
                <a:effectLst/>
                <a:latin typeface="Calibri" pitchFamily="34" charset="0"/>
                <a:ea typeface="ＭＳ Ｐゴシック" pitchFamily="1" charset="-128"/>
                <a:cs typeface="+mn-cs"/>
                <a:hlinkClick r:id="rId10"/>
              </a:rPr>
              <a:t>Spruit MA</a:t>
            </a:r>
            <a:r>
              <a:rPr lang="en-NZ" sz="1200" b="0" i="0" kern="1200" baseline="30000" dirty="0">
                <a:solidFill>
                  <a:schemeClr val="tx1"/>
                </a:solidFill>
                <a:effectLst/>
                <a:latin typeface="Calibri" pitchFamily="34" charset="0"/>
                <a:ea typeface="ＭＳ Ｐゴシック" pitchFamily="1" charset="-128"/>
                <a:cs typeface="+mn-cs"/>
              </a:rPr>
              <a:t>2</a:t>
            </a:r>
            <a:r>
              <a:rPr lang="en-NZ" sz="1200" b="0" i="0" kern="1200" dirty="0">
                <a:solidFill>
                  <a:schemeClr val="tx1"/>
                </a:solidFill>
                <a:effectLst/>
                <a:latin typeface="Calibri" pitchFamily="34" charset="0"/>
                <a:ea typeface="ＭＳ Ｐゴシック" pitchFamily="1" charset="-128"/>
                <a:cs typeface="+mn-cs"/>
              </a:rPr>
              <a:t>, </a:t>
            </a:r>
            <a:r>
              <a:rPr lang="en-NZ" sz="1200" b="0" i="0" u="sng" kern="1200" dirty="0" err="1">
                <a:solidFill>
                  <a:schemeClr val="tx1"/>
                </a:solidFill>
                <a:effectLst/>
                <a:latin typeface="Calibri" pitchFamily="34" charset="0"/>
                <a:ea typeface="ＭＳ Ｐゴシック" pitchFamily="1" charset="-128"/>
                <a:cs typeface="+mn-cs"/>
                <a:hlinkClick r:id="rId11"/>
              </a:rPr>
              <a:t>Groenen</a:t>
            </a:r>
            <a:r>
              <a:rPr lang="en-NZ" sz="1200" b="0" i="0" u="sng" kern="1200" dirty="0">
                <a:solidFill>
                  <a:schemeClr val="tx1"/>
                </a:solidFill>
                <a:effectLst/>
                <a:latin typeface="Calibri" pitchFamily="34" charset="0"/>
                <a:ea typeface="ＭＳ Ｐゴシック" pitchFamily="1" charset="-128"/>
                <a:cs typeface="+mn-cs"/>
                <a:hlinkClick r:id="rId11"/>
              </a:rPr>
              <a:t> MTJ</a:t>
            </a:r>
            <a:r>
              <a:rPr lang="en-NZ" sz="1200" b="0" i="0" kern="1200" baseline="30000" dirty="0">
                <a:solidFill>
                  <a:schemeClr val="tx1"/>
                </a:solidFill>
                <a:effectLst/>
                <a:latin typeface="Calibri" pitchFamily="34" charset="0"/>
                <a:ea typeface="ＭＳ Ｐゴシック" pitchFamily="1" charset="-128"/>
                <a:cs typeface="+mn-cs"/>
              </a:rPr>
              <a:t>2</a:t>
            </a:r>
            <a:r>
              <a:rPr lang="en-NZ" sz="1200" b="0" i="0" kern="1200" dirty="0">
                <a:solidFill>
                  <a:schemeClr val="tx1"/>
                </a:solidFill>
                <a:effectLst/>
                <a:latin typeface="Calibri" pitchFamily="34" charset="0"/>
                <a:ea typeface="ＭＳ Ｐゴシック" pitchFamily="1" charset="-128"/>
                <a:cs typeface="+mn-cs"/>
              </a:rPr>
              <a:t>, </a:t>
            </a:r>
            <a:r>
              <a:rPr lang="en-NZ" sz="1200" b="0" i="0" u="sng" kern="1200" dirty="0" err="1">
                <a:solidFill>
                  <a:schemeClr val="tx1"/>
                </a:solidFill>
                <a:effectLst/>
                <a:latin typeface="Calibri" pitchFamily="34" charset="0"/>
                <a:ea typeface="ＭＳ Ｐゴシック" pitchFamily="1" charset="-128"/>
                <a:cs typeface="+mn-cs"/>
                <a:hlinkClick r:id="rId12"/>
              </a:rPr>
              <a:t>Wouters</a:t>
            </a:r>
            <a:r>
              <a:rPr lang="en-NZ" sz="1200" b="0" i="0" u="sng" kern="1200" dirty="0">
                <a:solidFill>
                  <a:schemeClr val="tx1"/>
                </a:solidFill>
                <a:effectLst/>
                <a:latin typeface="Calibri" pitchFamily="34" charset="0"/>
                <a:ea typeface="ＭＳ Ｐゴシック" pitchFamily="1" charset="-128"/>
                <a:cs typeface="+mn-cs"/>
                <a:hlinkClick r:id="rId12"/>
              </a:rPr>
              <a:t> EFM</a:t>
            </a:r>
            <a:r>
              <a:rPr lang="en-NZ" sz="1200" b="0" i="0" kern="1200" baseline="30000" dirty="0">
                <a:solidFill>
                  <a:schemeClr val="tx1"/>
                </a:solidFill>
                <a:effectLst/>
                <a:latin typeface="Calibri" pitchFamily="34" charset="0"/>
                <a:ea typeface="ＭＳ Ｐゴシック" pitchFamily="1" charset="-128"/>
                <a:cs typeface="+mn-cs"/>
              </a:rPr>
              <a:t>3</a:t>
            </a:r>
            <a:r>
              <a:rPr lang="en-NZ" sz="1200" b="0" i="0" kern="1200" dirty="0">
                <a:solidFill>
                  <a:schemeClr val="tx1"/>
                </a:solidFill>
                <a:effectLst/>
                <a:latin typeface="Calibri" pitchFamily="34" charset="0"/>
                <a:ea typeface="ＭＳ Ｐゴシック" pitchFamily="1" charset="-128"/>
                <a:cs typeface="+mn-cs"/>
              </a:rPr>
              <a:t>, </a:t>
            </a:r>
            <a:r>
              <a:rPr lang="en-NZ" sz="1200" b="0" i="0" u="sng" kern="1200" dirty="0">
                <a:solidFill>
                  <a:schemeClr val="tx1"/>
                </a:solidFill>
                <a:effectLst/>
                <a:latin typeface="Calibri" pitchFamily="34" charset="0"/>
                <a:ea typeface="ＭＳ Ｐゴシック" pitchFamily="1" charset="-128"/>
                <a:cs typeface="+mn-cs"/>
                <a:hlinkClick r:id="rId13"/>
              </a:rPr>
              <a:t>Janssen DJA</a:t>
            </a:r>
            <a:r>
              <a:rPr lang="en-NZ" sz="1200" b="0" i="0" kern="1200" baseline="30000" dirty="0">
                <a:solidFill>
                  <a:schemeClr val="tx1"/>
                </a:solidFill>
                <a:effectLst/>
                <a:latin typeface="Calibri" pitchFamily="34" charset="0"/>
                <a:ea typeface="ＭＳ Ｐゴシック" pitchFamily="1" charset="-128"/>
                <a:cs typeface="+mn-cs"/>
              </a:rPr>
              <a:t>4</a:t>
            </a:r>
            <a:r>
              <a:rPr lang="en-NZ" sz="1200" b="0" i="0" kern="1200" dirty="0">
                <a:solidFill>
                  <a:schemeClr val="tx1"/>
                </a:solidFill>
                <a:effectLst/>
                <a:latin typeface="Calibri" pitchFamily="34" charset="0"/>
                <a:ea typeface="ＭＳ Ｐゴシック" pitchFamily="1" charset="-128"/>
                <a:cs typeface="+mn-cs"/>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sz="1200" spc="-5" dirty="0">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sz="1200" b="1" spc="-5"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NZ" sz="1200" b="1" spc="-5"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The ones I’ve removed:</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sz="1200" spc="-5" dirty="0">
                <a:latin typeface="Arial" panose="020B0604020202020204" pitchFamily="34" charset="0"/>
                <a:cs typeface="Arial" panose="020B0604020202020204" pitchFamily="34" charset="0"/>
              </a:rPr>
              <a:t>Advance Care </a:t>
            </a:r>
            <a:r>
              <a:rPr lang="en-NZ" sz="1200" spc="-10" dirty="0">
                <a:latin typeface="Arial" panose="020B0604020202020204" pitchFamily="34" charset="0"/>
                <a:cs typeface="Arial" panose="020B0604020202020204" pitchFamily="34" charset="0"/>
              </a:rPr>
              <a:t>Planning </a:t>
            </a:r>
            <a:r>
              <a:rPr lang="en-NZ" sz="1200" spc="-5" dirty="0">
                <a:latin typeface="Arial" panose="020B0604020202020204" pitchFamily="34" charset="0"/>
                <a:cs typeface="Arial" panose="020B0604020202020204" pitchFamily="34" charset="0"/>
              </a:rPr>
              <a:t>encourages conversations  about what is important for a person (Hudson &amp;  </a:t>
            </a:r>
            <a:r>
              <a:rPr lang="en-NZ" sz="1200" spc="-10" dirty="0">
                <a:latin typeface="Arial" panose="020B0604020202020204" pitchFamily="34" charset="0"/>
                <a:cs typeface="Arial" panose="020B0604020202020204" pitchFamily="34" charset="0"/>
              </a:rPr>
              <a:t>O’Connor,</a:t>
            </a:r>
            <a:r>
              <a:rPr lang="en-NZ" sz="1200" spc="20" dirty="0">
                <a:latin typeface="Arial" panose="020B0604020202020204" pitchFamily="34" charset="0"/>
                <a:cs typeface="Arial" panose="020B0604020202020204" pitchFamily="34" charset="0"/>
              </a:rPr>
              <a:t> </a:t>
            </a:r>
            <a:r>
              <a:rPr lang="en-NZ" sz="1200" spc="-5" dirty="0">
                <a:latin typeface="Arial" panose="020B0604020202020204" pitchFamily="34" charset="0"/>
                <a:cs typeface="Arial" panose="020B0604020202020204" pitchFamily="34" charset="0"/>
              </a:rPr>
              <a:t>2007)</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sz="1200" spc="-5" dirty="0">
                <a:latin typeface="Arial" panose="020B0604020202020204" pitchFamily="34" charset="0"/>
                <a:cs typeface="Arial" panose="020B0604020202020204" pitchFamily="34" charset="0"/>
              </a:rPr>
              <a:t>Increases understanding and comfort (Ditto et al.,  2001).</a:t>
            </a:r>
            <a:endParaRPr lang="en-NZ" sz="1200" dirty="0">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sz="1200" dirty="0">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22</a:t>
            </a:fld>
            <a:endParaRPr lang="en-US"/>
          </a:p>
        </p:txBody>
      </p:sp>
    </p:spTree>
    <p:extLst>
      <p:ext uri="{BB962C8B-B14F-4D97-AF65-F5344CB8AC3E}">
        <p14:creationId xmlns:p14="http://schemas.microsoft.com/office/powerpoint/2010/main" val="3532610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NZ" dirty="0"/>
              <a:t>Benefits of Advance Care Planning have been shown to be varied and considerable.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dirty="0"/>
              <a:t>Read some or all of the points from the slide.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dirty="0"/>
              <a:t>1: This is a systematic review regarding advance</a:t>
            </a:r>
            <a:r>
              <a:rPr lang="en-NZ" baseline="0" dirty="0"/>
              <a:t> care planning</a:t>
            </a:r>
            <a:r>
              <a:rPr lang="en-NZ" dirty="0"/>
              <a:t> and people with heart failure.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dirty="0"/>
              <a:t>2: This was a study looking at advance</a:t>
            </a:r>
            <a:r>
              <a:rPr lang="en-NZ" baseline="0" dirty="0"/>
              <a:t> care planning</a:t>
            </a:r>
            <a:r>
              <a:rPr lang="en-NZ" dirty="0"/>
              <a:t> for people with brain tumours.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dirty="0"/>
              <a:t>3: This was a systematic review on the efficacy of advance care planning.</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dirty="0"/>
          </a:p>
          <a:p>
            <a:r>
              <a:rPr lang="en-NZ" dirty="0"/>
              <a:t>1: </a:t>
            </a:r>
            <a:r>
              <a:rPr lang="en-NZ" sz="1200" b="0" i="0" u="none" strike="noStrike" kern="1200" baseline="0" dirty="0">
                <a:solidFill>
                  <a:schemeClr val="tx1"/>
                </a:solidFill>
                <a:latin typeface="Calibri" pitchFamily="34" charset="0"/>
                <a:ea typeface="ＭＳ Ｐゴシック" pitchFamily="1" charset="-128"/>
                <a:cs typeface="+mn-cs"/>
              </a:rPr>
              <a:t>J Gen Intern Med DOI: 10.1007/s11606-019-05482-w</a:t>
            </a:r>
            <a:endParaRPr lang="en-NZ" dirty="0"/>
          </a:p>
          <a:p>
            <a:r>
              <a:rPr lang="en-NZ" sz="1200" b="0" i="0" u="none" strike="noStrike" kern="1200" baseline="0" dirty="0">
                <a:solidFill>
                  <a:schemeClr val="tx1"/>
                </a:solidFill>
                <a:latin typeface="Calibri" pitchFamily="34" charset="0"/>
                <a:ea typeface="ＭＳ Ｐゴシック" pitchFamily="1" charset="-128"/>
                <a:cs typeface="+mn-cs"/>
              </a:rPr>
              <a:t>The Effect of Advance Care Planning on Heart Failure: a Systematic Review and Meta-analysis</a:t>
            </a:r>
          </a:p>
          <a:p>
            <a:r>
              <a:rPr lang="en-NZ" sz="1200" b="0" i="0" u="none" strike="noStrike" kern="1200" baseline="0" dirty="0">
                <a:solidFill>
                  <a:schemeClr val="tx1"/>
                </a:solidFill>
                <a:latin typeface="Calibri" pitchFamily="34" charset="0"/>
                <a:ea typeface="ＭＳ Ｐゴシック" pitchFamily="1" charset="-128"/>
                <a:cs typeface="+mn-cs"/>
              </a:rPr>
              <a:t>Markus </a:t>
            </a:r>
            <a:r>
              <a:rPr lang="en-NZ" sz="1200" b="0" i="0" u="none" strike="noStrike" kern="1200" baseline="0" dirty="0" err="1">
                <a:solidFill>
                  <a:schemeClr val="tx1"/>
                </a:solidFill>
                <a:latin typeface="Calibri" pitchFamily="34" charset="0"/>
                <a:ea typeface="ＭＳ Ｐゴシック" pitchFamily="1" charset="-128"/>
                <a:cs typeface="+mn-cs"/>
              </a:rPr>
              <a:t>Schichtel</a:t>
            </a:r>
            <a:r>
              <a:rPr lang="en-NZ" sz="1200" b="0" i="0" u="none" strike="noStrike" kern="1200" baseline="0" dirty="0">
                <a:solidFill>
                  <a:schemeClr val="tx1"/>
                </a:solidFill>
                <a:latin typeface="Calibri" pitchFamily="34" charset="0"/>
                <a:ea typeface="ＭＳ Ｐゴシック" pitchFamily="1" charset="-128"/>
                <a:cs typeface="+mn-cs"/>
              </a:rPr>
              <a:t>, DPhil1 , Bee Wee, PhD2, Rafael </a:t>
            </a:r>
            <a:r>
              <a:rPr lang="en-NZ" sz="1200" b="0" i="0" u="none" strike="noStrike" kern="1200" baseline="0" dirty="0" err="1">
                <a:solidFill>
                  <a:schemeClr val="tx1"/>
                </a:solidFill>
                <a:latin typeface="Calibri" pitchFamily="34" charset="0"/>
                <a:ea typeface="ＭＳ Ｐゴシック" pitchFamily="1" charset="-128"/>
                <a:cs typeface="+mn-cs"/>
              </a:rPr>
              <a:t>Perera</a:t>
            </a:r>
            <a:r>
              <a:rPr lang="en-NZ" sz="1200" b="0" i="0" u="none" strike="noStrike" kern="1200" baseline="0" dirty="0">
                <a:solidFill>
                  <a:schemeClr val="tx1"/>
                </a:solidFill>
                <a:latin typeface="Calibri" pitchFamily="34" charset="0"/>
                <a:ea typeface="ＭＳ Ｐゴシック" pitchFamily="1" charset="-128"/>
                <a:cs typeface="+mn-cs"/>
              </a:rPr>
              <a:t>, DPhil3, and </a:t>
            </a:r>
            <a:r>
              <a:rPr lang="en-NZ" sz="1200" b="0" i="0" u="none" strike="noStrike" kern="1200" baseline="0" dirty="0" err="1">
                <a:solidFill>
                  <a:schemeClr val="tx1"/>
                </a:solidFill>
                <a:latin typeface="Calibri" pitchFamily="34" charset="0"/>
                <a:ea typeface="ＭＳ Ｐゴシック" pitchFamily="1" charset="-128"/>
                <a:cs typeface="+mn-cs"/>
              </a:rPr>
              <a:t>Igho</a:t>
            </a:r>
            <a:r>
              <a:rPr lang="en-NZ" sz="1200" b="0" i="0" u="none" strike="noStrike" kern="1200" baseline="0" dirty="0">
                <a:solidFill>
                  <a:schemeClr val="tx1"/>
                </a:solidFill>
                <a:latin typeface="Calibri" pitchFamily="34" charset="0"/>
                <a:ea typeface="ＭＳ Ｐゴシック" pitchFamily="1" charset="-128"/>
                <a:cs typeface="+mn-cs"/>
              </a:rPr>
              <a:t> </a:t>
            </a:r>
            <a:r>
              <a:rPr lang="en-NZ" sz="1200" b="0" i="0" u="none" strike="noStrike" kern="1200" baseline="0" dirty="0" err="1">
                <a:solidFill>
                  <a:schemeClr val="tx1"/>
                </a:solidFill>
                <a:latin typeface="Calibri" pitchFamily="34" charset="0"/>
                <a:ea typeface="ＭＳ Ｐゴシック" pitchFamily="1" charset="-128"/>
                <a:cs typeface="+mn-cs"/>
              </a:rPr>
              <a:t>Onakpoya</a:t>
            </a:r>
            <a:r>
              <a:rPr lang="en-NZ" sz="1200" b="0" i="0" u="none" strike="noStrike" kern="1200" baseline="0" dirty="0">
                <a:solidFill>
                  <a:schemeClr val="tx1"/>
                </a:solidFill>
                <a:latin typeface="Calibri" pitchFamily="34" charset="0"/>
                <a:ea typeface="ＭＳ Ｐゴシック" pitchFamily="1" charset="-128"/>
                <a:cs typeface="+mn-cs"/>
              </a:rPr>
              <a:t>, DPhil3</a:t>
            </a:r>
          </a:p>
          <a:p>
            <a:endParaRPr lang="en-NZ" dirty="0"/>
          </a:p>
          <a:p>
            <a:r>
              <a:rPr lang="en-NZ" sz="1200" spc="-5" dirty="0">
                <a:latin typeface="Arial" panose="020B0604020202020204" pitchFamily="34" charset="0"/>
                <a:cs typeface="Arial" panose="020B0604020202020204" pitchFamily="34" charset="0"/>
              </a:rPr>
              <a:t>2: </a:t>
            </a:r>
            <a:r>
              <a:rPr lang="en-NZ" sz="1200" b="0" i="0" u="sng" kern="1200" dirty="0">
                <a:solidFill>
                  <a:schemeClr val="tx1"/>
                </a:solidFill>
                <a:effectLst/>
                <a:latin typeface="Calibri" pitchFamily="34" charset="0"/>
                <a:ea typeface="ＭＳ Ｐゴシック" pitchFamily="1" charset="-128"/>
                <a:cs typeface="+mn-cs"/>
                <a:hlinkClick r:id="rId3" tooltip="Frontiers in oncology."/>
              </a:rPr>
              <a:t>Front Oncol.</a:t>
            </a:r>
            <a:r>
              <a:rPr lang="en-NZ" sz="1200" b="0" i="0" kern="1200" dirty="0">
                <a:solidFill>
                  <a:schemeClr val="tx1"/>
                </a:solidFill>
                <a:effectLst/>
                <a:latin typeface="Calibri" pitchFamily="34" charset="0"/>
                <a:ea typeface="ＭＳ Ｐゴシック" pitchFamily="1" charset="-128"/>
                <a:cs typeface="+mn-cs"/>
              </a:rPr>
              <a:t> 2016 Oct 24;6:223. </a:t>
            </a:r>
            <a:r>
              <a:rPr lang="en-NZ" sz="1200" b="0" i="0" kern="1200" dirty="0" err="1">
                <a:solidFill>
                  <a:schemeClr val="tx1"/>
                </a:solidFill>
                <a:effectLst/>
                <a:latin typeface="Calibri" pitchFamily="34" charset="0"/>
                <a:ea typeface="ＭＳ Ｐゴシック" pitchFamily="1" charset="-128"/>
                <a:cs typeface="+mn-cs"/>
              </a:rPr>
              <a:t>eCollection</a:t>
            </a:r>
            <a:r>
              <a:rPr lang="en-NZ" sz="1200" b="0" i="0" kern="1200" dirty="0">
                <a:solidFill>
                  <a:schemeClr val="tx1"/>
                </a:solidFill>
                <a:effectLst/>
                <a:latin typeface="Calibri" pitchFamily="34" charset="0"/>
                <a:ea typeface="ＭＳ Ｐゴシック" pitchFamily="1" charset="-128"/>
                <a:cs typeface="+mn-cs"/>
              </a:rPr>
              <a:t> 2016.</a:t>
            </a:r>
          </a:p>
          <a:p>
            <a:r>
              <a:rPr lang="en-NZ" sz="1200" b="1" i="0" kern="1200" dirty="0">
                <a:solidFill>
                  <a:schemeClr val="tx1"/>
                </a:solidFill>
                <a:effectLst/>
                <a:latin typeface="Calibri" pitchFamily="34" charset="0"/>
                <a:ea typeface="ＭＳ Ｐゴシック" pitchFamily="1" charset="-128"/>
                <a:cs typeface="+mn-cs"/>
              </a:rPr>
              <a:t>Advance Care Planning in Patients with Primary Malignant Brain </a:t>
            </a:r>
            <a:r>
              <a:rPr lang="en-NZ" sz="1200" b="1" i="0" kern="1200" dirty="0" err="1">
                <a:solidFill>
                  <a:schemeClr val="tx1"/>
                </a:solidFill>
                <a:effectLst/>
                <a:latin typeface="Calibri" pitchFamily="34" charset="0"/>
                <a:ea typeface="ＭＳ Ｐゴシック" pitchFamily="1" charset="-128"/>
                <a:cs typeface="+mn-cs"/>
              </a:rPr>
              <a:t>Tumors</a:t>
            </a:r>
            <a:r>
              <a:rPr lang="en-NZ" sz="1200" b="1" i="0" kern="1200" dirty="0">
                <a:solidFill>
                  <a:schemeClr val="tx1"/>
                </a:solidFill>
                <a:effectLst/>
                <a:latin typeface="Calibri" pitchFamily="34" charset="0"/>
                <a:ea typeface="ＭＳ Ｐゴシック" pitchFamily="1" charset="-128"/>
                <a:cs typeface="+mn-cs"/>
              </a:rPr>
              <a:t>: A Systematic Review.</a:t>
            </a:r>
          </a:p>
          <a:p>
            <a:r>
              <a:rPr lang="en-NZ" sz="1200" b="0" i="0" u="sng" kern="1200" dirty="0">
                <a:solidFill>
                  <a:schemeClr val="tx1"/>
                </a:solidFill>
                <a:effectLst/>
                <a:latin typeface="Calibri" pitchFamily="34" charset="0"/>
                <a:ea typeface="ＭＳ Ｐゴシック" pitchFamily="1" charset="-128"/>
                <a:cs typeface="+mn-cs"/>
                <a:hlinkClick r:id="rId4"/>
              </a:rPr>
              <a:t>Song K</a:t>
            </a:r>
            <a:r>
              <a:rPr lang="en-NZ" sz="1200" b="0" i="0" kern="1200" baseline="30000" dirty="0">
                <a:solidFill>
                  <a:schemeClr val="tx1"/>
                </a:solidFill>
                <a:effectLst/>
                <a:latin typeface="Calibri" pitchFamily="34" charset="0"/>
                <a:ea typeface="ＭＳ Ｐゴシック" pitchFamily="1" charset="-128"/>
                <a:cs typeface="+mn-cs"/>
              </a:rPr>
              <a:t>1</a:t>
            </a:r>
            <a:r>
              <a:rPr lang="en-NZ" sz="1200" b="0" i="0" kern="1200" dirty="0">
                <a:solidFill>
                  <a:schemeClr val="tx1"/>
                </a:solidFill>
                <a:effectLst/>
                <a:latin typeface="Calibri" pitchFamily="34" charset="0"/>
                <a:ea typeface="ＭＳ Ｐゴシック" pitchFamily="1" charset="-128"/>
                <a:cs typeface="+mn-cs"/>
              </a:rPr>
              <a:t>, </a:t>
            </a:r>
            <a:r>
              <a:rPr lang="en-NZ" sz="1200" b="0" i="0" u="sng" kern="1200" dirty="0" err="1">
                <a:solidFill>
                  <a:schemeClr val="tx1"/>
                </a:solidFill>
                <a:effectLst/>
                <a:latin typeface="Calibri" pitchFamily="34" charset="0"/>
                <a:ea typeface="ＭＳ Ｐゴシック" pitchFamily="1" charset="-128"/>
                <a:cs typeface="+mn-cs"/>
                <a:hlinkClick r:id="rId5"/>
              </a:rPr>
              <a:t>Amatya</a:t>
            </a:r>
            <a:r>
              <a:rPr lang="en-NZ" sz="1200" b="0" i="0" u="sng" kern="1200" dirty="0">
                <a:solidFill>
                  <a:schemeClr val="tx1"/>
                </a:solidFill>
                <a:effectLst/>
                <a:latin typeface="Calibri" pitchFamily="34" charset="0"/>
                <a:ea typeface="ＭＳ Ｐゴシック" pitchFamily="1" charset="-128"/>
                <a:cs typeface="+mn-cs"/>
                <a:hlinkClick r:id="rId5"/>
              </a:rPr>
              <a:t> B</a:t>
            </a:r>
            <a:r>
              <a:rPr lang="en-NZ" sz="1200" b="0" i="0" kern="1200" baseline="30000" dirty="0">
                <a:solidFill>
                  <a:schemeClr val="tx1"/>
                </a:solidFill>
                <a:effectLst/>
                <a:latin typeface="Calibri" pitchFamily="34" charset="0"/>
                <a:ea typeface="ＭＳ Ｐゴシック" pitchFamily="1" charset="-128"/>
                <a:cs typeface="+mn-cs"/>
              </a:rPr>
              <a:t>2</a:t>
            </a:r>
            <a:r>
              <a:rPr lang="en-NZ" sz="1200" b="0" i="0" kern="1200" dirty="0">
                <a:solidFill>
                  <a:schemeClr val="tx1"/>
                </a:solidFill>
                <a:effectLst/>
                <a:latin typeface="Calibri" pitchFamily="34" charset="0"/>
                <a:ea typeface="ＭＳ Ｐゴシック" pitchFamily="1" charset="-128"/>
                <a:cs typeface="+mn-cs"/>
              </a:rPr>
              <a:t>, </a:t>
            </a:r>
            <a:r>
              <a:rPr lang="en-NZ" sz="1200" b="0" i="0" u="sng" kern="1200" dirty="0" err="1">
                <a:solidFill>
                  <a:schemeClr val="tx1"/>
                </a:solidFill>
                <a:effectLst/>
                <a:latin typeface="Calibri" pitchFamily="34" charset="0"/>
                <a:ea typeface="ＭＳ Ｐゴシック" pitchFamily="1" charset="-128"/>
                <a:cs typeface="+mn-cs"/>
                <a:hlinkClick r:id="rId6"/>
              </a:rPr>
              <a:t>Voutier</a:t>
            </a:r>
            <a:r>
              <a:rPr lang="en-NZ" sz="1200" b="0" i="0" u="sng" kern="1200" dirty="0">
                <a:solidFill>
                  <a:schemeClr val="tx1"/>
                </a:solidFill>
                <a:effectLst/>
                <a:latin typeface="Calibri" pitchFamily="34" charset="0"/>
                <a:ea typeface="ＭＳ Ｐゴシック" pitchFamily="1" charset="-128"/>
                <a:cs typeface="+mn-cs"/>
                <a:hlinkClick r:id="rId6"/>
              </a:rPr>
              <a:t> C</a:t>
            </a:r>
            <a:r>
              <a:rPr lang="en-NZ" sz="1200" b="0" i="0" kern="1200" baseline="30000" dirty="0">
                <a:solidFill>
                  <a:schemeClr val="tx1"/>
                </a:solidFill>
                <a:effectLst/>
                <a:latin typeface="Calibri" pitchFamily="34" charset="0"/>
                <a:ea typeface="ＭＳ Ｐゴシック" pitchFamily="1" charset="-128"/>
                <a:cs typeface="+mn-cs"/>
              </a:rPr>
              <a:t>3</a:t>
            </a:r>
            <a:r>
              <a:rPr lang="en-NZ" sz="1200" b="0" i="0" kern="1200" dirty="0">
                <a:solidFill>
                  <a:schemeClr val="tx1"/>
                </a:solidFill>
                <a:effectLst/>
                <a:latin typeface="Calibri" pitchFamily="34" charset="0"/>
                <a:ea typeface="ＭＳ Ｐゴシック" pitchFamily="1" charset="-128"/>
                <a:cs typeface="+mn-cs"/>
              </a:rPr>
              <a:t>, </a:t>
            </a:r>
            <a:r>
              <a:rPr lang="en-NZ" sz="1200" b="0" i="0" u="sng" kern="1200" dirty="0">
                <a:solidFill>
                  <a:schemeClr val="tx1"/>
                </a:solidFill>
                <a:effectLst/>
                <a:latin typeface="Calibri" pitchFamily="34" charset="0"/>
                <a:ea typeface="ＭＳ Ｐゴシック" pitchFamily="1" charset="-128"/>
                <a:cs typeface="+mn-cs"/>
                <a:hlinkClick r:id="rId7"/>
              </a:rPr>
              <a:t>Khan F</a:t>
            </a:r>
            <a:r>
              <a:rPr lang="en-NZ" sz="1200" b="0" i="0" kern="1200" baseline="30000" dirty="0">
                <a:solidFill>
                  <a:schemeClr val="tx1"/>
                </a:solidFill>
                <a:effectLst/>
                <a:latin typeface="Calibri" pitchFamily="34" charset="0"/>
                <a:ea typeface="ＭＳ Ｐゴシック" pitchFamily="1" charset="-128"/>
                <a:cs typeface="+mn-cs"/>
              </a:rPr>
              <a:t>4</a:t>
            </a:r>
            <a:r>
              <a:rPr lang="en-NZ" sz="1200" b="0" i="0" kern="1200" dirty="0">
                <a:solidFill>
                  <a:schemeClr val="tx1"/>
                </a:solidFill>
                <a:effectLst/>
                <a:latin typeface="Calibri" pitchFamily="34" charset="0"/>
                <a:ea typeface="ＭＳ Ｐゴシック" pitchFamily="1" charset="-128"/>
                <a:cs typeface="+mn-cs"/>
              </a:rPr>
              <a:t>.</a:t>
            </a:r>
          </a:p>
          <a:p>
            <a:endParaRPr lang="en-NZ" sz="1200" b="0" i="0" kern="1200" dirty="0">
              <a:solidFill>
                <a:schemeClr val="tx1"/>
              </a:solidFill>
              <a:effectLst/>
              <a:latin typeface="Calibri" pitchFamily="34" charset="0"/>
              <a:ea typeface="ＭＳ Ｐゴシック" pitchFamily="1" charset="-128"/>
              <a:cs typeface="+mn-cs"/>
            </a:endParaRPr>
          </a:p>
          <a:p>
            <a:r>
              <a:rPr lang="en-NZ" sz="1200" spc="-5" dirty="0">
                <a:latin typeface="Arial" panose="020B0604020202020204" pitchFamily="34" charset="0"/>
                <a:cs typeface="Arial" panose="020B0604020202020204" pitchFamily="34" charset="0"/>
              </a:rPr>
              <a:t>3: </a:t>
            </a:r>
            <a:r>
              <a:rPr lang="en-NZ" sz="1200" b="0" i="0" u="sng" kern="1200" dirty="0">
                <a:solidFill>
                  <a:schemeClr val="tx1"/>
                </a:solidFill>
                <a:effectLst/>
                <a:latin typeface="Calibri" pitchFamily="34" charset="0"/>
                <a:ea typeface="ＭＳ Ｐゴシック" pitchFamily="1" charset="-128"/>
                <a:cs typeface="+mn-cs"/>
                <a:hlinkClick r:id="rId8" tooltip="Journal of the American Medical Directors Association."/>
              </a:rPr>
              <a:t>J Am Med Dir Assoc.</a:t>
            </a:r>
            <a:r>
              <a:rPr lang="en-NZ" sz="1200" b="0" i="0" kern="1200" dirty="0">
                <a:solidFill>
                  <a:schemeClr val="tx1"/>
                </a:solidFill>
                <a:effectLst/>
                <a:latin typeface="Calibri" pitchFamily="34" charset="0"/>
                <a:ea typeface="ＭＳ Ｐゴシック" pitchFamily="1" charset="-128"/>
                <a:cs typeface="+mn-cs"/>
              </a:rPr>
              <a:t> 2014 Jul;15(7):477-489. </a:t>
            </a:r>
            <a:r>
              <a:rPr lang="en-NZ" sz="1200" b="0" i="0" kern="1200" dirty="0" err="1">
                <a:solidFill>
                  <a:schemeClr val="tx1"/>
                </a:solidFill>
                <a:effectLst/>
                <a:latin typeface="Calibri" pitchFamily="34" charset="0"/>
                <a:ea typeface="ＭＳ Ｐゴシック" pitchFamily="1" charset="-128"/>
                <a:cs typeface="+mn-cs"/>
              </a:rPr>
              <a:t>doi</a:t>
            </a:r>
            <a:r>
              <a:rPr lang="en-NZ" sz="1200" b="0" i="0" kern="1200" dirty="0">
                <a:solidFill>
                  <a:schemeClr val="tx1"/>
                </a:solidFill>
                <a:effectLst/>
                <a:latin typeface="Calibri" pitchFamily="34" charset="0"/>
                <a:ea typeface="ＭＳ Ｐゴシック" pitchFamily="1" charset="-128"/>
                <a:cs typeface="+mn-cs"/>
              </a:rPr>
              <a:t>: 10.1016/j.jamda.2014.01.008. </a:t>
            </a:r>
            <a:r>
              <a:rPr lang="en-NZ" sz="1200" b="0" i="0" kern="1200" dirty="0" err="1">
                <a:solidFill>
                  <a:schemeClr val="tx1"/>
                </a:solidFill>
                <a:effectLst/>
                <a:latin typeface="Calibri" pitchFamily="34" charset="0"/>
                <a:ea typeface="ＭＳ Ｐゴシック" pitchFamily="1" charset="-128"/>
                <a:cs typeface="+mn-cs"/>
              </a:rPr>
              <a:t>Epub</a:t>
            </a:r>
            <a:r>
              <a:rPr lang="en-NZ" sz="1200" b="0" i="0" kern="1200" dirty="0">
                <a:solidFill>
                  <a:schemeClr val="tx1"/>
                </a:solidFill>
                <a:effectLst/>
                <a:latin typeface="Calibri" pitchFamily="34" charset="0"/>
                <a:ea typeface="ＭＳ Ｐゴシック" pitchFamily="1" charset="-128"/>
                <a:cs typeface="+mn-cs"/>
              </a:rPr>
              <a:t> 2014 Mar 2.</a:t>
            </a:r>
          </a:p>
          <a:p>
            <a:r>
              <a:rPr lang="en-NZ" sz="1200" b="1" i="0" kern="1200" dirty="0">
                <a:solidFill>
                  <a:schemeClr val="tx1"/>
                </a:solidFill>
                <a:effectLst/>
                <a:latin typeface="Calibri" pitchFamily="34" charset="0"/>
                <a:ea typeface="ＭＳ Ｐゴシック" pitchFamily="1" charset="-128"/>
                <a:cs typeface="+mn-cs"/>
              </a:rPr>
              <a:t>Efficacy of advance care planning: a systematic review and meta-analysis.</a:t>
            </a:r>
          </a:p>
          <a:p>
            <a:r>
              <a:rPr lang="en-NZ" sz="1200" b="0" i="0" u="sng" kern="1200" dirty="0" err="1">
                <a:solidFill>
                  <a:schemeClr val="tx1"/>
                </a:solidFill>
                <a:effectLst/>
                <a:latin typeface="Calibri" pitchFamily="34" charset="0"/>
                <a:ea typeface="ＭＳ Ｐゴシック" pitchFamily="1" charset="-128"/>
                <a:cs typeface="+mn-cs"/>
                <a:hlinkClick r:id="rId9"/>
              </a:rPr>
              <a:t>Houben</a:t>
            </a:r>
            <a:r>
              <a:rPr lang="en-NZ" sz="1200" b="0" i="0" u="sng" kern="1200" dirty="0">
                <a:solidFill>
                  <a:schemeClr val="tx1"/>
                </a:solidFill>
                <a:effectLst/>
                <a:latin typeface="Calibri" pitchFamily="34" charset="0"/>
                <a:ea typeface="ＭＳ Ｐゴシック" pitchFamily="1" charset="-128"/>
                <a:cs typeface="+mn-cs"/>
                <a:hlinkClick r:id="rId9"/>
              </a:rPr>
              <a:t> CHM</a:t>
            </a:r>
            <a:r>
              <a:rPr lang="en-NZ" sz="1200" b="0" i="0" kern="1200" baseline="30000" dirty="0">
                <a:solidFill>
                  <a:schemeClr val="tx1"/>
                </a:solidFill>
                <a:effectLst/>
                <a:latin typeface="Calibri" pitchFamily="34" charset="0"/>
                <a:ea typeface="ＭＳ Ｐゴシック" pitchFamily="1" charset="-128"/>
                <a:cs typeface="+mn-cs"/>
              </a:rPr>
              <a:t>1</a:t>
            </a:r>
            <a:r>
              <a:rPr lang="en-NZ" sz="1200" b="0" i="0" kern="1200" dirty="0">
                <a:solidFill>
                  <a:schemeClr val="tx1"/>
                </a:solidFill>
                <a:effectLst/>
                <a:latin typeface="Calibri" pitchFamily="34" charset="0"/>
                <a:ea typeface="ＭＳ Ｐゴシック" pitchFamily="1" charset="-128"/>
                <a:cs typeface="+mn-cs"/>
              </a:rPr>
              <a:t>, </a:t>
            </a:r>
            <a:r>
              <a:rPr lang="en-NZ" sz="1200" b="0" i="0" u="sng" kern="1200" dirty="0">
                <a:solidFill>
                  <a:schemeClr val="tx1"/>
                </a:solidFill>
                <a:effectLst/>
                <a:latin typeface="Calibri" pitchFamily="34" charset="0"/>
                <a:ea typeface="ＭＳ Ｐゴシック" pitchFamily="1" charset="-128"/>
                <a:cs typeface="+mn-cs"/>
                <a:hlinkClick r:id="rId10"/>
              </a:rPr>
              <a:t>Spruit MA</a:t>
            </a:r>
            <a:r>
              <a:rPr lang="en-NZ" sz="1200" b="0" i="0" kern="1200" baseline="30000" dirty="0">
                <a:solidFill>
                  <a:schemeClr val="tx1"/>
                </a:solidFill>
                <a:effectLst/>
                <a:latin typeface="Calibri" pitchFamily="34" charset="0"/>
                <a:ea typeface="ＭＳ Ｐゴシック" pitchFamily="1" charset="-128"/>
                <a:cs typeface="+mn-cs"/>
              </a:rPr>
              <a:t>2</a:t>
            </a:r>
            <a:r>
              <a:rPr lang="en-NZ" sz="1200" b="0" i="0" kern="1200" dirty="0">
                <a:solidFill>
                  <a:schemeClr val="tx1"/>
                </a:solidFill>
                <a:effectLst/>
                <a:latin typeface="Calibri" pitchFamily="34" charset="0"/>
                <a:ea typeface="ＭＳ Ｐゴシック" pitchFamily="1" charset="-128"/>
                <a:cs typeface="+mn-cs"/>
              </a:rPr>
              <a:t>, </a:t>
            </a:r>
            <a:r>
              <a:rPr lang="en-NZ" sz="1200" b="0" i="0" u="sng" kern="1200" dirty="0" err="1">
                <a:solidFill>
                  <a:schemeClr val="tx1"/>
                </a:solidFill>
                <a:effectLst/>
                <a:latin typeface="Calibri" pitchFamily="34" charset="0"/>
                <a:ea typeface="ＭＳ Ｐゴシック" pitchFamily="1" charset="-128"/>
                <a:cs typeface="+mn-cs"/>
                <a:hlinkClick r:id="rId11"/>
              </a:rPr>
              <a:t>Groenen</a:t>
            </a:r>
            <a:r>
              <a:rPr lang="en-NZ" sz="1200" b="0" i="0" u="sng" kern="1200" dirty="0">
                <a:solidFill>
                  <a:schemeClr val="tx1"/>
                </a:solidFill>
                <a:effectLst/>
                <a:latin typeface="Calibri" pitchFamily="34" charset="0"/>
                <a:ea typeface="ＭＳ Ｐゴシック" pitchFamily="1" charset="-128"/>
                <a:cs typeface="+mn-cs"/>
                <a:hlinkClick r:id="rId11"/>
              </a:rPr>
              <a:t> MTJ</a:t>
            </a:r>
            <a:r>
              <a:rPr lang="en-NZ" sz="1200" b="0" i="0" kern="1200" baseline="30000" dirty="0">
                <a:solidFill>
                  <a:schemeClr val="tx1"/>
                </a:solidFill>
                <a:effectLst/>
                <a:latin typeface="Calibri" pitchFamily="34" charset="0"/>
                <a:ea typeface="ＭＳ Ｐゴシック" pitchFamily="1" charset="-128"/>
                <a:cs typeface="+mn-cs"/>
              </a:rPr>
              <a:t>2</a:t>
            </a:r>
            <a:r>
              <a:rPr lang="en-NZ" sz="1200" b="0" i="0" kern="1200" dirty="0">
                <a:solidFill>
                  <a:schemeClr val="tx1"/>
                </a:solidFill>
                <a:effectLst/>
                <a:latin typeface="Calibri" pitchFamily="34" charset="0"/>
                <a:ea typeface="ＭＳ Ｐゴシック" pitchFamily="1" charset="-128"/>
                <a:cs typeface="+mn-cs"/>
              </a:rPr>
              <a:t>, </a:t>
            </a:r>
            <a:r>
              <a:rPr lang="en-NZ" sz="1200" b="0" i="0" u="sng" kern="1200" dirty="0" err="1">
                <a:solidFill>
                  <a:schemeClr val="tx1"/>
                </a:solidFill>
                <a:effectLst/>
                <a:latin typeface="Calibri" pitchFamily="34" charset="0"/>
                <a:ea typeface="ＭＳ Ｐゴシック" pitchFamily="1" charset="-128"/>
                <a:cs typeface="+mn-cs"/>
                <a:hlinkClick r:id="rId12"/>
              </a:rPr>
              <a:t>Wouters</a:t>
            </a:r>
            <a:r>
              <a:rPr lang="en-NZ" sz="1200" b="0" i="0" u="sng" kern="1200" dirty="0">
                <a:solidFill>
                  <a:schemeClr val="tx1"/>
                </a:solidFill>
                <a:effectLst/>
                <a:latin typeface="Calibri" pitchFamily="34" charset="0"/>
                <a:ea typeface="ＭＳ Ｐゴシック" pitchFamily="1" charset="-128"/>
                <a:cs typeface="+mn-cs"/>
                <a:hlinkClick r:id="rId12"/>
              </a:rPr>
              <a:t> EFM</a:t>
            </a:r>
            <a:r>
              <a:rPr lang="en-NZ" sz="1200" b="0" i="0" kern="1200" baseline="30000" dirty="0">
                <a:solidFill>
                  <a:schemeClr val="tx1"/>
                </a:solidFill>
                <a:effectLst/>
                <a:latin typeface="Calibri" pitchFamily="34" charset="0"/>
                <a:ea typeface="ＭＳ Ｐゴシック" pitchFamily="1" charset="-128"/>
                <a:cs typeface="+mn-cs"/>
              </a:rPr>
              <a:t>3</a:t>
            </a:r>
            <a:r>
              <a:rPr lang="en-NZ" sz="1200" b="0" i="0" kern="1200" dirty="0">
                <a:solidFill>
                  <a:schemeClr val="tx1"/>
                </a:solidFill>
                <a:effectLst/>
                <a:latin typeface="Calibri" pitchFamily="34" charset="0"/>
                <a:ea typeface="ＭＳ Ｐゴシック" pitchFamily="1" charset="-128"/>
                <a:cs typeface="+mn-cs"/>
              </a:rPr>
              <a:t>, </a:t>
            </a:r>
            <a:r>
              <a:rPr lang="en-NZ" sz="1200" b="0" i="0" u="sng" kern="1200" dirty="0">
                <a:solidFill>
                  <a:schemeClr val="tx1"/>
                </a:solidFill>
                <a:effectLst/>
                <a:latin typeface="Calibri" pitchFamily="34" charset="0"/>
                <a:ea typeface="ＭＳ Ｐゴシック" pitchFamily="1" charset="-128"/>
                <a:cs typeface="+mn-cs"/>
                <a:hlinkClick r:id="rId13"/>
              </a:rPr>
              <a:t>Janssen DJA</a:t>
            </a:r>
            <a:r>
              <a:rPr lang="en-NZ" sz="1200" b="0" i="0" kern="1200" baseline="30000" dirty="0">
                <a:solidFill>
                  <a:schemeClr val="tx1"/>
                </a:solidFill>
                <a:effectLst/>
                <a:latin typeface="Calibri" pitchFamily="34" charset="0"/>
                <a:ea typeface="ＭＳ Ｐゴシック" pitchFamily="1" charset="-128"/>
                <a:cs typeface="+mn-cs"/>
              </a:rPr>
              <a:t>4</a:t>
            </a:r>
            <a:r>
              <a:rPr lang="en-NZ" sz="1200" b="0" i="0" kern="1200" dirty="0">
                <a:solidFill>
                  <a:schemeClr val="tx1"/>
                </a:solidFill>
                <a:effectLst/>
                <a:latin typeface="Calibri" pitchFamily="34" charset="0"/>
                <a:ea typeface="ＭＳ Ｐゴシック" pitchFamily="1" charset="-128"/>
                <a:cs typeface="+mn-cs"/>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sz="1200" spc="-5" dirty="0">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sz="1200" b="1" spc="-5"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NZ" sz="1200" b="1" spc="-5"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The ones I’ve removed:</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sz="1200" spc="-5" dirty="0">
                <a:latin typeface="Arial" panose="020B0604020202020204" pitchFamily="34" charset="0"/>
                <a:cs typeface="Arial" panose="020B0604020202020204" pitchFamily="34" charset="0"/>
              </a:rPr>
              <a:t>Advance Care </a:t>
            </a:r>
            <a:r>
              <a:rPr lang="en-NZ" sz="1200" spc="-10" dirty="0">
                <a:latin typeface="Arial" panose="020B0604020202020204" pitchFamily="34" charset="0"/>
                <a:cs typeface="Arial" panose="020B0604020202020204" pitchFamily="34" charset="0"/>
              </a:rPr>
              <a:t>Planning </a:t>
            </a:r>
            <a:r>
              <a:rPr lang="en-NZ" sz="1200" spc="-5" dirty="0">
                <a:latin typeface="Arial" panose="020B0604020202020204" pitchFamily="34" charset="0"/>
                <a:cs typeface="Arial" panose="020B0604020202020204" pitchFamily="34" charset="0"/>
              </a:rPr>
              <a:t>encourages conversations  about what is important for a person (Hudson &amp;  </a:t>
            </a:r>
            <a:r>
              <a:rPr lang="en-NZ" sz="1200" spc="-10" dirty="0">
                <a:latin typeface="Arial" panose="020B0604020202020204" pitchFamily="34" charset="0"/>
                <a:cs typeface="Arial" panose="020B0604020202020204" pitchFamily="34" charset="0"/>
              </a:rPr>
              <a:t>O’Connor,</a:t>
            </a:r>
            <a:r>
              <a:rPr lang="en-NZ" sz="1200" spc="20" dirty="0">
                <a:latin typeface="Arial" panose="020B0604020202020204" pitchFamily="34" charset="0"/>
                <a:cs typeface="Arial" panose="020B0604020202020204" pitchFamily="34" charset="0"/>
              </a:rPr>
              <a:t> </a:t>
            </a:r>
            <a:r>
              <a:rPr lang="en-NZ" sz="1200" spc="-5" dirty="0">
                <a:latin typeface="Arial" panose="020B0604020202020204" pitchFamily="34" charset="0"/>
                <a:cs typeface="Arial" panose="020B0604020202020204" pitchFamily="34" charset="0"/>
              </a:rPr>
              <a:t>2007)</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sz="1200" spc="-5" dirty="0">
                <a:latin typeface="Arial" panose="020B0604020202020204" pitchFamily="34" charset="0"/>
                <a:cs typeface="Arial" panose="020B0604020202020204" pitchFamily="34" charset="0"/>
              </a:rPr>
              <a:t>Increases understanding and comfort (Ditto et al.,  2001).</a:t>
            </a:r>
            <a:endParaRPr lang="en-NZ" sz="1200" dirty="0">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sz="1200" dirty="0">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23</a:t>
            </a:fld>
            <a:endParaRPr lang="en-US"/>
          </a:p>
        </p:txBody>
      </p:sp>
    </p:spTree>
    <p:extLst>
      <p:ext uri="{BB962C8B-B14F-4D97-AF65-F5344CB8AC3E}">
        <p14:creationId xmlns:p14="http://schemas.microsoft.com/office/powerpoint/2010/main" val="175821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I want to show you a video clip of how completing an advance care plan has made a difference for Arthur.</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24</a:t>
            </a:fld>
            <a:endParaRPr lang="en-US"/>
          </a:p>
        </p:txBody>
      </p:sp>
    </p:spTree>
    <p:extLst>
      <p:ext uri="{BB962C8B-B14F-4D97-AF65-F5344CB8AC3E}">
        <p14:creationId xmlns:p14="http://schemas.microsoft.com/office/powerpoint/2010/main" val="1507967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1" kern="1200">
                <a:solidFill>
                  <a:schemeClr val="tx1"/>
                </a:solidFill>
                <a:effectLst/>
                <a:latin typeface="Calibri" pitchFamily="34" charset="0"/>
                <a:ea typeface="ＭＳ Ｐゴシック" pitchFamily="1" charset="-128"/>
                <a:cs typeface="+mn-cs"/>
              </a:rPr>
              <a:t>This slide is animated. </a:t>
            </a:r>
            <a:r>
              <a:rPr lang="en-NZ" sz="1200" b="0" i="1" kern="1200">
                <a:solidFill>
                  <a:schemeClr val="tx1"/>
                </a:solidFill>
                <a:effectLst/>
                <a:latin typeface="Calibri" pitchFamily="34" charset="0"/>
                <a:ea typeface="ＭＳ Ｐゴシック" pitchFamily="1" charset="-128"/>
                <a:cs typeface="+mn-cs"/>
              </a:rPr>
              <a:t>With title only showing:</a:t>
            </a:r>
            <a:endParaRPr lang="en-NZ" sz="1200" b="1" i="1" kern="1200">
              <a:solidFill>
                <a:schemeClr val="tx1"/>
              </a:solidFill>
              <a:effectLst/>
              <a:latin typeface="Calibri" pitchFamily="34" charset="0"/>
              <a:ea typeface="ＭＳ Ｐゴシック" pitchFamily="1" charset="-128"/>
              <a:cs typeface="+mn-cs"/>
            </a:endParaRPr>
          </a:p>
          <a:p>
            <a:r>
              <a:rPr lang="en-NZ" sz="1200" i="0" kern="1200">
                <a:solidFill>
                  <a:schemeClr val="tx1"/>
                </a:solidFill>
                <a:effectLst/>
                <a:latin typeface="Calibri" pitchFamily="34" charset="0"/>
                <a:ea typeface="ＭＳ Ｐゴシック" pitchFamily="1" charset="-128"/>
                <a:cs typeface="+mn-cs"/>
              </a:rPr>
              <a:t>So why is advance care planning important for whānau?</a:t>
            </a:r>
          </a:p>
          <a:p>
            <a:r>
              <a:rPr lang="en-NZ" sz="1200" i="1" kern="1200">
                <a:solidFill>
                  <a:schemeClr val="tx1"/>
                </a:solidFill>
                <a:effectLst/>
                <a:latin typeface="Calibri" pitchFamily="34" charset="0"/>
                <a:ea typeface="ＭＳ Ｐゴシック" pitchFamily="1" charset="-128"/>
                <a:cs typeface="+mn-cs"/>
              </a:rPr>
              <a:t>Facilitate brief discussion and acknowledge responses.</a:t>
            </a:r>
          </a:p>
          <a:p>
            <a:r>
              <a:rPr lang="en-NZ" sz="1200" i="1" kern="1200">
                <a:solidFill>
                  <a:schemeClr val="tx1"/>
                </a:solidFill>
                <a:effectLst/>
                <a:latin typeface="Calibri" pitchFamily="34" charset="0"/>
                <a:ea typeface="ＭＳ Ｐゴシック" pitchFamily="1" charset="-128"/>
                <a:cs typeface="+mn-cs"/>
              </a:rPr>
              <a:t>Then click for rest of slide and summarise as follows:</a:t>
            </a:r>
          </a:p>
          <a:p>
            <a:r>
              <a:rPr lang="en-NZ" sz="1200" kern="1200">
                <a:solidFill>
                  <a:schemeClr val="tx1"/>
                </a:solidFill>
                <a:effectLst/>
                <a:latin typeface="Calibri" pitchFamily="34" charset="0"/>
                <a:ea typeface="ＭＳ Ｐゴシック" pitchFamily="1" charset="-128"/>
                <a:cs typeface="+mn-cs"/>
              </a:rPr>
              <a:t>Evidence has found that advance care planning increases awareness of end of life wishes, decreases stress, anxiety and depression in family members, increases satisfaction with overall care, and decreases time spent in hospital in the last year of life, thus increasing time with family.</a:t>
            </a:r>
          </a:p>
          <a:p>
            <a:endParaRPr lang="en-NZ"/>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25</a:t>
            </a:fld>
            <a:endParaRPr lang="en-US"/>
          </a:p>
        </p:txBody>
      </p:sp>
    </p:spTree>
    <p:extLst>
      <p:ext uri="{BB962C8B-B14F-4D97-AF65-F5344CB8AC3E}">
        <p14:creationId xmlns:p14="http://schemas.microsoft.com/office/powerpoint/2010/main" val="1461697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Here’s a video of how Arthur completing an advance care plan has made a difference for his daughter Tracy. </a:t>
            </a:r>
          </a:p>
          <a:p>
            <a:endParaRPr lang="en-NZ"/>
          </a:p>
          <a:p>
            <a:r>
              <a:rPr lang="en-NZ"/>
              <a:t>END OF SECTION</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26</a:t>
            </a:fld>
            <a:endParaRPr lang="en-US"/>
          </a:p>
        </p:txBody>
      </p:sp>
    </p:spTree>
    <p:extLst>
      <p:ext uri="{BB962C8B-B14F-4D97-AF65-F5344CB8AC3E}">
        <p14:creationId xmlns:p14="http://schemas.microsoft.com/office/powerpoint/2010/main" val="1536899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2500"/>
              </a:spcBef>
              <a:buFont typeface="Arial"/>
              <a:buNone/>
              <a:tabLst>
                <a:tab pos="355600" algn="l"/>
              </a:tabLst>
            </a:pPr>
            <a:r>
              <a:rPr lang="en-NZ" sz="1200" b="0" spc="-5">
                <a:latin typeface="Calibri"/>
                <a:cs typeface="Calibri"/>
              </a:rPr>
              <a:t>So we’ve looked at what advance care planning is, and some of the evidence about why it’s important.</a:t>
            </a:r>
          </a:p>
          <a:p>
            <a:pPr marL="12700" indent="0">
              <a:lnSpc>
                <a:spcPct val="100000"/>
              </a:lnSpc>
              <a:spcBef>
                <a:spcPts val="2500"/>
              </a:spcBef>
              <a:buFont typeface="Arial"/>
              <a:buNone/>
              <a:tabLst>
                <a:tab pos="355600" algn="l"/>
              </a:tabLst>
            </a:pPr>
            <a:r>
              <a:rPr lang="en-NZ" sz="1200" b="0" spc="-5">
                <a:latin typeface="Calibri"/>
                <a:cs typeface="Calibri"/>
              </a:rPr>
              <a:t>Let’s now think about who we might be having advance care planning conversations with.</a:t>
            </a:r>
          </a:p>
          <a:p>
            <a:pPr marL="12700" indent="0">
              <a:lnSpc>
                <a:spcPct val="100000"/>
              </a:lnSpc>
              <a:spcBef>
                <a:spcPts val="2500"/>
              </a:spcBef>
              <a:buFont typeface="Arial"/>
              <a:buNone/>
              <a:tabLst>
                <a:tab pos="355600" algn="l"/>
              </a:tabLst>
            </a:pPr>
            <a:endParaRPr lang="en-NZ" sz="1200" b="0" spc="-5">
              <a:latin typeface="Calibri"/>
              <a:cs typeface="Calibri"/>
            </a:endParaRPr>
          </a:p>
          <a:p>
            <a:pPr marL="12700" indent="0">
              <a:lnSpc>
                <a:spcPct val="100000"/>
              </a:lnSpc>
              <a:spcBef>
                <a:spcPts val="2500"/>
              </a:spcBef>
              <a:buFont typeface="Arial"/>
              <a:buNone/>
              <a:tabLst>
                <a:tab pos="355600" algn="l"/>
              </a:tabLst>
            </a:pPr>
            <a:r>
              <a:rPr lang="en-NZ" sz="1200" b="0" spc="-5">
                <a:latin typeface="Calibri"/>
                <a:cs typeface="Calibri"/>
              </a:rPr>
              <a:t>Firstly, who is advance care planning for?</a:t>
            </a:r>
          </a:p>
          <a:p>
            <a:pPr marL="12700" indent="0">
              <a:lnSpc>
                <a:spcPct val="100000"/>
              </a:lnSpc>
              <a:spcBef>
                <a:spcPts val="2500"/>
              </a:spcBef>
              <a:buFont typeface="Arial"/>
              <a:buNone/>
              <a:tabLst>
                <a:tab pos="355600" algn="l"/>
              </a:tabLst>
            </a:pPr>
            <a:r>
              <a:rPr lang="en-NZ" sz="1200" b="0" i="1" spc="-5">
                <a:latin typeface="Calibri"/>
                <a:cs typeface="Calibri"/>
              </a:rPr>
              <a:t>Acknowledge responses.</a:t>
            </a:r>
          </a:p>
          <a:p>
            <a:pPr marL="12700" indent="0">
              <a:lnSpc>
                <a:spcPct val="100000"/>
              </a:lnSpc>
              <a:spcBef>
                <a:spcPts val="2500"/>
              </a:spcBef>
              <a:buFont typeface="Arial"/>
              <a:buNone/>
              <a:tabLst>
                <a:tab pos="355600" algn="l"/>
              </a:tabLst>
            </a:pPr>
            <a:r>
              <a:rPr lang="en-NZ" sz="1200" b="0" spc="-5">
                <a:latin typeface="Calibri"/>
                <a:cs typeface="Calibri"/>
              </a:rPr>
              <a:t>Advance</a:t>
            </a:r>
            <a:r>
              <a:rPr lang="en-NZ" sz="1200" b="0" spc="-5" baseline="0">
                <a:latin typeface="Calibri"/>
                <a:cs typeface="Calibri"/>
              </a:rPr>
              <a:t> care planning</a:t>
            </a:r>
            <a:r>
              <a:rPr lang="en-NZ" sz="1200" b="0" spc="-5">
                <a:latin typeface="Calibri"/>
                <a:cs typeface="Calibri"/>
              </a:rPr>
              <a:t> conversations are for all competent adults.  (We’ll talk about people who are not competent in a bit).</a:t>
            </a:r>
            <a:endParaRPr lang="en-NZ" sz="1200" b="0">
              <a:latin typeface="Calibri"/>
              <a:cs typeface="Calibri"/>
            </a:endParaRPr>
          </a:p>
          <a:p>
            <a:pPr marL="355600" marR="92075" indent="-342900">
              <a:lnSpc>
                <a:spcPct val="100000"/>
              </a:lnSpc>
              <a:spcBef>
                <a:spcPts val="2405"/>
              </a:spcBef>
              <a:buFont typeface="Arial"/>
              <a:buChar char="•"/>
              <a:tabLst>
                <a:tab pos="355600" algn="l"/>
              </a:tabLst>
            </a:pPr>
            <a:endParaRPr lang="en-NZ" sz="1200" b="0" spc="-5">
              <a:latin typeface="Calibri"/>
              <a:cs typeface="Calibri"/>
            </a:endParaRPr>
          </a:p>
          <a:p>
            <a:pPr marL="12700" marR="92075" indent="0">
              <a:lnSpc>
                <a:spcPct val="100000"/>
              </a:lnSpc>
              <a:spcBef>
                <a:spcPts val="2405"/>
              </a:spcBef>
              <a:buFont typeface="Arial"/>
              <a:buNone/>
              <a:tabLst>
                <a:tab pos="355600" algn="l"/>
              </a:tabLst>
            </a:pPr>
            <a:r>
              <a:rPr lang="en-NZ" sz="1200" b="0" spc="-5">
                <a:latin typeface="Calibri"/>
                <a:cs typeface="Calibri"/>
              </a:rPr>
              <a:t>How we initiate and explore an advance</a:t>
            </a:r>
            <a:r>
              <a:rPr lang="en-NZ" sz="1200" b="0" spc="-5" baseline="0">
                <a:latin typeface="Calibri"/>
                <a:cs typeface="Calibri"/>
              </a:rPr>
              <a:t> care planning</a:t>
            </a:r>
            <a:r>
              <a:rPr lang="en-NZ" sz="1200" b="0" spc="-5">
                <a:latin typeface="Calibri"/>
                <a:cs typeface="Calibri"/>
              </a:rPr>
              <a:t> conversation </a:t>
            </a:r>
            <a:r>
              <a:rPr lang="en-NZ" sz="1200" b="0" spc="-10">
                <a:latin typeface="Calibri"/>
                <a:cs typeface="Calibri"/>
              </a:rPr>
              <a:t>will </a:t>
            </a:r>
            <a:r>
              <a:rPr lang="en-NZ" sz="1200" b="0" spc="-5">
                <a:latin typeface="Calibri"/>
                <a:cs typeface="Calibri"/>
              </a:rPr>
              <a:t>be different depending on the situation – we’ll look at some examples later on.</a:t>
            </a:r>
          </a:p>
          <a:p>
            <a:pPr marL="12700" marR="92075" indent="0">
              <a:lnSpc>
                <a:spcPct val="100000"/>
              </a:lnSpc>
              <a:spcBef>
                <a:spcPts val="2405"/>
              </a:spcBef>
              <a:buFont typeface="Arial"/>
              <a:buNone/>
              <a:tabLst>
                <a:tab pos="355600" algn="l"/>
              </a:tabLst>
            </a:pPr>
            <a:endParaRPr lang="en-NZ" sz="1200" b="0" spc="-10">
              <a:latin typeface="Calibri"/>
              <a:cs typeface="Calibri"/>
            </a:endParaRPr>
          </a:p>
          <a:p>
            <a:pPr marL="12700" marR="92075" indent="0">
              <a:lnSpc>
                <a:spcPct val="100000"/>
              </a:lnSpc>
              <a:spcBef>
                <a:spcPts val="2405"/>
              </a:spcBef>
              <a:buFont typeface="Arial"/>
              <a:buNone/>
              <a:tabLst>
                <a:tab pos="355600" algn="l"/>
              </a:tabLst>
            </a:pPr>
            <a:r>
              <a:rPr lang="en-NZ" sz="1200" b="0" spc="-10">
                <a:latin typeface="Calibri"/>
                <a:cs typeface="Calibri"/>
              </a:rPr>
              <a:t>We recommend that people don’t wait until they’re unwell to complete an advance</a:t>
            </a:r>
            <a:r>
              <a:rPr lang="en-NZ" sz="1200" b="0" spc="-10" baseline="0">
                <a:latin typeface="Calibri"/>
                <a:cs typeface="Calibri"/>
              </a:rPr>
              <a:t> care plan</a:t>
            </a:r>
            <a:r>
              <a:rPr lang="en-NZ" sz="1200" b="0" spc="-10">
                <a:latin typeface="Calibri"/>
                <a:cs typeface="Calibri"/>
              </a:rPr>
              <a:t>.  Do an advance</a:t>
            </a:r>
            <a:r>
              <a:rPr lang="en-NZ" sz="1200" b="0" spc="-10" baseline="0">
                <a:latin typeface="Calibri"/>
                <a:cs typeface="Calibri"/>
              </a:rPr>
              <a:t> care plan</a:t>
            </a:r>
            <a:r>
              <a:rPr lang="en-NZ" sz="1200" b="0" spc="-10">
                <a:latin typeface="Calibri"/>
                <a:cs typeface="Calibri"/>
              </a:rPr>
              <a:t> because you are well and can make self determining decisions for your future care. </a:t>
            </a:r>
            <a:endParaRPr lang="en-NZ" sz="1200" b="0">
              <a:latin typeface="Calibri"/>
              <a:cs typeface="Calibri"/>
            </a:endParaRPr>
          </a:p>
          <a:p>
            <a:endParaRPr lang="en-NZ"/>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27</a:t>
            </a:fld>
            <a:endParaRPr lang="en-US"/>
          </a:p>
        </p:txBody>
      </p:sp>
    </p:spTree>
    <p:extLst>
      <p:ext uri="{BB962C8B-B14F-4D97-AF65-F5344CB8AC3E}">
        <p14:creationId xmlns:p14="http://schemas.microsoft.com/office/powerpoint/2010/main" val="2110033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There are no guarantees that we will always be functioning at a high level. </a:t>
            </a:r>
          </a:p>
          <a:p>
            <a:r>
              <a:rPr lang="en-NZ"/>
              <a:t>Here are some common trajectories of illness where the existence of an advance</a:t>
            </a:r>
            <a:r>
              <a:rPr lang="en-NZ" baseline="0"/>
              <a:t> care plan</a:t>
            </a:r>
            <a:r>
              <a:rPr lang="en-NZ"/>
              <a:t> could be helpful.</a:t>
            </a:r>
          </a:p>
          <a:p>
            <a:endParaRPr lang="en-NZ"/>
          </a:p>
          <a:p>
            <a:r>
              <a:rPr lang="en-NZ" b="1"/>
              <a:t>Sudden death</a:t>
            </a:r>
          </a:p>
          <a:p>
            <a:r>
              <a:rPr lang="en-NZ"/>
              <a:t>This trajectory is characterised by no prior warning or knowledge that death is imminent. People are at a high or normal level of functioning right until death occurs. This is most common with accidents and other unexpected deaths.  An advance</a:t>
            </a:r>
            <a:r>
              <a:rPr lang="en-NZ" baseline="0"/>
              <a:t> care plan</a:t>
            </a:r>
            <a:r>
              <a:rPr lang="en-NZ"/>
              <a:t> could be used to document wishes regarding attempted resuscitation (which may be relevant here), and also to document preferences for after death care.</a:t>
            </a:r>
          </a:p>
          <a:p>
            <a:endParaRPr lang="en-NZ" b="1"/>
          </a:p>
          <a:p>
            <a:r>
              <a:rPr lang="en-NZ" b="1"/>
              <a:t>Terminal illness</a:t>
            </a:r>
          </a:p>
          <a:p>
            <a:r>
              <a:rPr lang="en-NZ"/>
              <a:t>This trajectory is most common among patients living with an illness such as cancer. Functioning remains fairly high throughout the course of illness and then patients rapidly decline weeks or sometimes even days before death.  </a:t>
            </a:r>
          </a:p>
          <a:p>
            <a:endParaRPr lang="en-NZ"/>
          </a:p>
          <a:p>
            <a:r>
              <a:rPr lang="en-NZ" b="1"/>
              <a:t>Organ failure</a:t>
            </a:r>
          </a:p>
          <a:p>
            <a:r>
              <a:rPr lang="en-NZ"/>
              <a:t>This trajectory is very common among many people in this country who live with a chronic illness which will eventually progress to death.  Heart failure and chronic obstructive pulmonary disease (COPD) are the most common illnesses that follow this type of progression.  With these illnesses, periodic exacerbations are experienced which often lead to hospitalisation.  The symptoms eventually improve but over time, there’s a gradual decline in overall health.  Patients with this type of trajectory have an increased risk of a sudden terminal event.</a:t>
            </a:r>
          </a:p>
          <a:p>
            <a:endParaRPr lang="en-NZ"/>
          </a:p>
          <a:p>
            <a:r>
              <a:rPr lang="en-NZ" b="1"/>
              <a:t>Frailty</a:t>
            </a:r>
          </a:p>
          <a:p>
            <a:r>
              <a:rPr lang="en-NZ"/>
              <a:t>This trajectory is characterised by a slow decline towards death with low functional ability for an extended period of time. </a:t>
            </a:r>
          </a:p>
          <a:p>
            <a:endParaRPr lang="en-NZ"/>
          </a:p>
          <a:p>
            <a:r>
              <a:rPr lang="en-NZ"/>
              <a:t>Although most of these situations may lend themselves to ACP discussions and planning, ideally these conversations would have taken place prior to diagnosis, to ensure such conversations are not taking place in times of stress and grief.  </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28</a:t>
            </a:fld>
            <a:endParaRPr lang="en-US"/>
          </a:p>
        </p:txBody>
      </p:sp>
    </p:spTree>
    <p:extLst>
      <p:ext uri="{BB962C8B-B14F-4D97-AF65-F5344CB8AC3E}">
        <p14:creationId xmlns:p14="http://schemas.microsoft.com/office/powerpoint/2010/main" val="3256560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Here are some points of opportunity where, as a clinician, you may be able to start these advance care planning conversations.</a:t>
            </a:r>
          </a:p>
          <a:p>
            <a:r>
              <a:rPr lang="en-NZ" i="1"/>
              <a:t>Read the bullet points.</a:t>
            </a:r>
          </a:p>
          <a:p>
            <a:endParaRPr lang="en-NZ"/>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29</a:t>
            </a:fld>
            <a:endParaRPr lang="en-US"/>
          </a:p>
        </p:txBody>
      </p:sp>
    </p:spTree>
    <p:extLst>
      <p:ext uri="{BB962C8B-B14F-4D97-AF65-F5344CB8AC3E}">
        <p14:creationId xmlns:p14="http://schemas.microsoft.com/office/powerpoint/2010/main" val="39912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1"/>
              <a:t>Run through what you will cover in the presentation as per slide.</a:t>
            </a:r>
          </a:p>
          <a:p>
            <a:endParaRPr lang="en-NZ"/>
          </a:p>
          <a:p>
            <a:r>
              <a:rPr lang="en-NZ" i="1"/>
              <a:t>Make adjustments as needed in order to tailor the presentation to the needs of the group</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3</a:t>
            </a:fld>
            <a:endParaRPr lang="en-US"/>
          </a:p>
        </p:txBody>
      </p:sp>
    </p:spTree>
    <p:extLst>
      <p:ext uri="{BB962C8B-B14F-4D97-AF65-F5344CB8AC3E}">
        <p14:creationId xmlns:p14="http://schemas.microsoft.com/office/powerpoint/2010/main" val="4210921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Here are some other opportunities to offer advance</a:t>
            </a:r>
            <a:r>
              <a:rPr lang="en-NZ" baseline="0"/>
              <a:t> care planning</a:t>
            </a:r>
            <a:r>
              <a:rPr lang="en-NZ"/>
              <a:t> conversations routinely in different settings.</a:t>
            </a:r>
          </a:p>
          <a:p>
            <a:r>
              <a:rPr lang="en-NZ" i="1"/>
              <a:t>Read the bullet points.  The last 3 refer specifically to primary care.</a:t>
            </a:r>
          </a:p>
          <a:p>
            <a:endParaRPr lang="en-NZ"/>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30</a:t>
            </a:fld>
            <a:endParaRPr lang="en-US"/>
          </a:p>
        </p:txBody>
      </p:sp>
    </p:spTree>
    <p:extLst>
      <p:ext uri="{BB962C8B-B14F-4D97-AF65-F5344CB8AC3E}">
        <p14:creationId xmlns:p14="http://schemas.microsoft.com/office/powerpoint/2010/main" val="2432978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What we’ve talked about so far in terms of advance care planning refers to people who are competent.  </a:t>
            </a:r>
          </a:p>
          <a:p>
            <a:r>
              <a:rPr lang="en-NZ"/>
              <a:t>So what about people who are no longer competent to make their own healthcare decisions?</a:t>
            </a:r>
          </a:p>
          <a:p>
            <a:r>
              <a:rPr lang="en-NZ"/>
              <a:t>It’s still important to consider their values, goals and preferences when making decisions on their behalf.  But the process and legalities are a little different.</a:t>
            </a:r>
          </a:p>
          <a:p>
            <a:r>
              <a:rPr lang="en-NZ" i="1"/>
              <a:t>Read slide. </a:t>
            </a:r>
          </a:p>
          <a:p>
            <a:r>
              <a:rPr lang="en-NZ" i="0"/>
              <a:t>Last point: It’s important we ask about what would be important to the patient … we are still trying to ascertain the patient’s preferences, not just the family’s.</a:t>
            </a:r>
          </a:p>
          <a:p>
            <a:endParaRPr lang="en-NZ" i="1"/>
          </a:p>
          <a:p>
            <a:r>
              <a:rPr lang="en-NZ" i="1"/>
              <a:t>If you want to provide some additional information:</a:t>
            </a:r>
          </a:p>
          <a:p>
            <a:r>
              <a:rPr lang="en-NZ"/>
              <a:t>Where a consumer is not competent to make an informed choice and give informed consent, and no person entitled to consent on behalf of the consumer is available, the provider may provide services where—</a:t>
            </a:r>
          </a:p>
          <a:p>
            <a:r>
              <a:rPr lang="en-NZ"/>
              <a:t>(a) it is in the best interests of the consumer; and</a:t>
            </a:r>
            <a:endParaRPr lang="en-NZ" sz="1000"/>
          </a:p>
          <a:p>
            <a:r>
              <a:rPr lang="en-NZ"/>
              <a:t>(b) reasonable steps have been taken to ascertain the views of the consumer; and</a:t>
            </a:r>
            <a:endParaRPr lang="en-NZ" sz="1000"/>
          </a:p>
          <a:p>
            <a:r>
              <a:rPr lang="en-NZ"/>
              <a:t>(c) either,—</a:t>
            </a:r>
            <a:endParaRPr lang="en-NZ" sz="900"/>
          </a:p>
          <a:p>
            <a:r>
              <a:rPr lang="en-NZ"/>
              <a:t>     (</a:t>
            </a:r>
            <a:r>
              <a:rPr lang="en-NZ" err="1"/>
              <a:t>i</a:t>
            </a:r>
            <a:r>
              <a:rPr lang="en-NZ"/>
              <a:t>) if the consumer's views have been ascertained, and having regard to those views, the provider believes, on reasonable grounds, that the provision of the services is consistent with the  </a:t>
            </a:r>
          </a:p>
          <a:p>
            <a:r>
              <a:rPr lang="en-NZ"/>
              <a:t>         informed choice the consumer would make if he or she were competent; or</a:t>
            </a:r>
          </a:p>
          <a:p>
            <a:r>
              <a:rPr lang="en-NZ" sz="900"/>
              <a:t>    </a:t>
            </a:r>
            <a:r>
              <a:rPr lang="en-NZ"/>
              <a:t>(ii) if the consumer's views have not been ascertained, the provider takes into account the views of other suitable persons who are interested in the welfare of the consumer and available to </a:t>
            </a:r>
          </a:p>
          <a:p>
            <a:r>
              <a:rPr lang="en-NZ"/>
              <a:t>         advise the provider.</a:t>
            </a:r>
          </a:p>
          <a:p>
            <a:endParaRPr lang="en-NZ"/>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31</a:t>
            </a:fld>
            <a:endParaRPr lang="en-US"/>
          </a:p>
        </p:txBody>
      </p:sp>
    </p:spTree>
    <p:extLst>
      <p:ext uri="{BB962C8B-B14F-4D97-AF65-F5344CB8AC3E}">
        <p14:creationId xmlns:p14="http://schemas.microsoft.com/office/powerpoint/2010/main" val="500926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There</a:t>
            </a:r>
            <a:r>
              <a:rPr lang="en-NZ" baseline="0"/>
              <a:t> are many reasons why it can be difficult to talk about advance care planning. </a:t>
            </a:r>
          </a:p>
          <a:p>
            <a:r>
              <a:rPr lang="en-NZ" baseline="0"/>
              <a:t>What are some of the reasons that stop us having these conversations?</a:t>
            </a:r>
          </a:p>
          <a:p>
            <a:endParaRPr lang="en-NZ" baseline="0"/>
          </a:p>
          <a:p>
            <a:r>
              <a:rPr lang="en-NZ" i="1" baseline="0"/>
              <a:t>Acknowledge responses. </a:t>
            </a:r>
          </a:p>
          <a:p>
            <a:r>
              <a:rPr lang="en-NZ" i="1" baseline="0"/>
              <a:t>Add to the discussion if necessary:</a:t>
            </a:r>
          </a:p>
          <a:p>
            <a:pPr marL="171450" indent="-171450">
              <a:buFont typeface="Arial" panose="020B0604020202020204" pitchFamily="34" charset="0"/>
              <a:buChar char="•"/>
            </a:pPr>
            <a:r>
              <a:rPr lang="en-NZ" i="0" baseline="0"/>
              <a:t>We worry about upsetting people</a:t>
            </a:r>
          </a:p>
          <a:p>
            <a:pPr marL="171450" indent="-171450">
              <a:buFont typeface="Arial" panose="020B0604020202020204" pitchFamily="34" charset="0"/>
              <a:buChar char="•"/>
            </a:pPr>
            <a:r>
              <a:rPr lang="en-NZ" i="0" baseline="0"/>
              <a:t>We wonder if the timing is right</a:t>
            </a:r>
          </a:p>
          <a:p>
            <a:pPr marL="171450" indent="-171450">
              <a:buFont typeface="Arial" panose="020B0604020202020204" pitchFamily="34" charset="0"/>
              <a:buChar char="•"/>
            </a:pPr>
            <a:r>
              <a:rPr lang="en-NZ" i="0" baseline="0"/>
              <a:t>Other people need to be present </a:t>
            </a:r>
          </a:p>
          <a:p>
            <a:pPr marL="171450" indent="-171450">
              <a:buFont typeface="Arial" panose="020B0604020202020204" pitchFamily="34" charset="0"/>
              <a:buChar char="•"/>
            </a:pPr>
            <a:r>
              <a:rPr lang="en-NZ" i="0" baseline="0"/>
              <a:t>The environment is noisy, there’s no quiet place to go</a:t>
            </a:r>
          </a:p>
          <a:p>
            <a:pPr marL="171450" indent="-171450">
              <a:buFont typeface="Arial" panose="020B0604020202020204" pitchFamily="34" charset="0"/>
              <a:buChar char="•"/>
            </a:pPr>
            <a:r>
              <a:rPr lang="en-NZ" i="0" baseline="0"/>
              <a:t>Difficult to find (uninterrupted) time</a:t>
            </a:r>
          </a:p>
          <a:p>
            <a:pPr marL="171450" indent="-171450">
              <a:buFont typeface="Arial" panose="020B0604020202020204" pitchFamily="34" charset="0"/>
              <a:buChar char="•"/>
            </a:pPr>
            <a:r>
              <a:rPr lang="en-NZ" i="0" baseline="0"/>
              <a:t>People find it uncomfortable to talk about death and dying</a:t>
            </a:r>
          </a:p>
          <a:p>
            <a:pPr marL="171450" indent="-171450">
              <a:buFont typeface="Arial" panose="020B0604020202020204" pitchFamily="34" charset="0"/>
              <a:buChar char="•"/>
            </a:pPr>
            <a:r>
              <a:rPr lang="en-NZ" i="0" baseline="0"/>
              <a:t>We worry the person might think they are dying or more unwell than they are if we bring up advance care planning</a:t>
            </a:r>
            <a:endParaRPr lang="en-NZ" i="0"/>
          </a:p>
        </p:txBody>
      </p:sp>
      <p:sp>
        <p:nvSpPr>
          <p:cNvPr id="4" name="Slide Number Placeholder 3"/>
          <p:cNvSpPr>
            <a:spLocks noGrp="1"/>
          </p:cNvSpPr>
          <p:nvPr>
            <p:ph type="sldNum" sz="quarter" idx="10"/>
          </p:nvPr>
        </p:nvSpPr>
        <p:spPr/>
        <p:txBody>
          <a:bodyPr/>
          <a:lstStyle/>
          <a:p>
            <a:pPr>
              <a:defRPr/>
            </a:pPr>
            <a:fld id="{DE719CF6-0C44-4EEC-843C-7B39E0D02BAA}" type="slidenum">
              <a:rPr lang="en-US" smtClean="0"/>
              <a:pPr>
                <a:defRPr/>
              </a:pPr>
              <a:t>32</a:t>
            </a:fld>
            <a:endParaRPr lang="en-US"/>
          </a:p>
        </p:txBody>
      </p:sp>
    </p:spTree>
    <p:extLst>
      <p:ext uri="{BB962C8B-B14F-4D97-AF65-F5344CB8AC3E}">
        <p14:creationId xmlns:p14="http://schemas.microsoft.com/office/powerpoint/2010/main" val="2926962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However, what we know is that:</a:t>
            </a:r>
          </a:p>
          <a:p>
            <a:pPr marL="355600" marR="375920" indent="-342900">
              <a:lnSpc>
                <a:spcPct val="100000"/>
              </a:lnSpc>
              <a:spcBef>
                <a:spcPts val="105"/>
              </a:spcBef>
              <a:buFont typeface="Arial"/>
              <a:buChar char="•"/>
              <a:tabLst>
                <a:tab pos="354965" algn="l"/>
                <a:tab pos="355600" algn="l"/>
              </a:tabLst>
            </a:pPr>
            <a:r>
              <a:rPr lang="en-NZ" sz="1200">
                <a:latin typeface="Calibri"/>
                <a:cs typeface="Calibri"/>
              </a:rPr>
              <a:t>Many patients say they are grateful </a:t>
            </a:r>
            <a:r>
              <a:rPr lang="en-NZ" sz="1200" spc="-5">
                <a:latin typeface="Calibri"/>
                <a:cs typeface="Calibri"/>
              </a:rPr>
              <a:t>when  </a:t>
            </a:r>
            <a:r>
              <a:rPr lang="en-NZ" sz="1200">
                <a:latin typeface="Calibri"/>
                <a:cs typeface="Calibri"/>
              </a:rPr>
              <a:t>someone else brings it up, because they</a:t>
            </a:r>
            <a:r>
              <a:rPr lang="en-NZ" sz="1200" spc="-114">
                <a:latin typeface="Calibri"/>
                <a:cs typeface="Calibri"/>
              </a:rPr>
              <a:t> </a:t>
            </a:r>
            <a:r>
              <a:rPr lang="en-NZ" sz="1200">
                <a:latin typeface="Calibri"/>
                <a:cs typeface="Calibri"/>
              </a:rPr>
              <a:t>have  been thinking about it</a:t>
            </a:r>
            <a:r>
              <a:rPr lang="en-NZ" sz="1200" spc="-45">
                <a:latin typeface="Calibri"/>
                <a:cs typeface="Calibri"/>
              </a:rPr>
              <a:t> </a:t>
            </a:r>
            <a:r>
              <a:rPr lang="en-NZ" sz="1200">
                <a:latin typeface="Calibri"/>
                <a:cs typeface="Calibri"/>
              </a:rPr>
              <a:t>anyway.</a:t>
            </a:r>
          </a:p>
          <a:p>
            <a:pPr marL="355600" marR="104139" indent="-342900" algn="just">
              <a:lnSpc>
                <a:spcPct val="100000"/>
              </a:lnSpc>
              <a:spcBef>
                <a:spcPts val="2215"/>
              </a:spcBef>
              <a:buFont typeface="Arial"/>
              <a:buChar char="•"/>
              <a:tabLst>
                <a:tab pos="355600" algn="l"/>
              </a:tabLst>
            </a:pPr>
            <a:r>
              <a:rPr lang="en-NZ" sz="1200" spc="-5">
                <a:latin typeface="Calibri"/>
                <a:cs typeface="Calibri"/>
              </a:rPr>
              <a:t>And these </a:t>
            </a:r>
            <a:r>
              <a:rPr lang="en-NZ" sz="1200">
                <a:latin typeface="Calibri"/>
                <a:cs typeface="Calibri"/>
              </a:rPr>
              <a:t>patients also say that it </a:t>
            </a:r>
            <a:r>
              <a:rPr lang="en-NZ" sz="1200" spc="-5">
                <a:latin typeface="Calibri"/>
                <a:cs typeface="Calibri"/>
              </a:rPr>
              <a:t>makes </a:t>
            </a:r>
            <a:r>
              <a:rPr lang="en-NZ" sz="1200">
                <a:latin typeface="Calibri"/>
                <a:cs typeface="Calibri"/>
              </a:rPr>
              <a:t>them </a:t>
            </a:r>
            <a:r>
              <a:rPr lang="en-NZ" sz="1200" spc="-10">
                <a:latin typeface="Calibri"/>
                <a:cs typeface="Calibri"/>
              </a:rPr>
              <a:t>feel  </a:t>
            </a:r>
            <a:r>
              <a:rPr lang="en-NZ" sz="1200">
                <a:latin typeface="Calibri"/>
                <a:cs typeface="Calibri"/>
              </a:rPr>
              <a:t>like their health </a:t>
            </a:r>
            <a:r>
              <a:rPr lang="en-NZ" sz="1200" spc="-5">
                <a:latin typeface="Calibri"/>
                <a:cs typeface="Calibri"/>
              </a:rPr>
              <a:t>care </a:t>
            </a:r>
            <a:r>
              <a:rPr lang="en-NZ" sz="1200">
                <a:latin typeface="Calibri"/>
                <a:cs typeface="Calibri"/>
              </a:rPr>
              <a:t>team </a:t>
            </a:r>
            <a:r>
              <a:rPr lang="en-NZ" sz="1200" spc="-5">
                <a:latin typeface="Calibri"/>
                <a:cs typeface="Calibri"/>
              </a:rPr>
              <a:t>cares </a:t>
            </a:r>
            <a:r>
              <a:rPr lang="en-NZ" sz="1200">
                <a:latin typeface="Calibri"/>
                <a:cs typeface="Calibri"/>
              </a:rPr>
              <a:t>about </a:t>
            </a:r>
            <a:r>
              <a:rPr lang="en-NZ" sz="1200" spc="-5">
                <a:latin typeface="Calibri"/>
                <a:cs typeface="Calibri"/>
              </a:rPr>
              <a:t>what </a:t>
            </a:r>
            <a:r>
              <a:rPr lang="en-NZ" sz="1200">
                <a:latin typeface="Calibri"/>
                <a:cs typeface="Calibri"/>
              </a:rPr>
              <a:t>is important to</a:t>
            </a:r>
            <a:r>
              <a:rPr lang="en-NZ" sz="1200" spc="-35">
                <a:latin typeface="Calibri"/>
                <a:cs typeface="Calibri"/>
              </a:rPr>
              <a:t> </a:t>
            </a:r>
            <a:r>
              <a:rPr lang="en-NZ" sz="1200">
                <a:latin typeface="Calibri"/>
                <a:cs typeface="Calibri"/>
              </a:rPr>
              <a:t>them</a:t>
            </a:r>
          </a:p>
          <a:p>
            <a:pPr marL="355600" marR="5080" indent="-342900">
              <a:lnSpc>
                <a:spcPct val="100000"/>
              </a:lnSpc>
              <a:spcBef>
                <a:spcPts val="770"/>
              </a:spcBef>
              <a:buFont typeface="Arial"/>
              <a:buChar char="•"/>
              <a:tabLst>
                <a:tab pos="354965" algn="l"/>
                <a:tab pos="355600" algn="l"/>
              </a:tabLst>
            </a:pPr>
            <a:r>
              <a:rPr lang="en-NZ" sz="1200">
                <a:latin typeface="Calibri"/>
                <a:cs typeface="Calibri"/>
              </a:rPr>
              <a:t>Some patients </a:t>
            </a:r>
            <a:r>
              <a:rPr lang="en-NZ" sz="1200" spc="-5">
                <a:latin typeface="Calibri"/>
                <a:cs typeface="Calibri"/>
              </a:rPr>
              <a:t>may </a:t>
            </a:r>
            <a:r>
              <a:rPr lang="en-NZ" sz="1200">
                <a:latin typeface="Calibri"/>
                <a:cs typeface="Calibri"/>
              </a:rPr>
              <a:t>not </a:t>
            </a:r>
            <a:r>
              <a:rPr lang="en-NZ" sz="1200" spc="-5">
                <a:latin typeface="Calibri"/>
                <a:cs typeface="Calibri"/>
              </a:rPr>
              <a:t>want </a:t>
            </a:r>
            <a:r>
              <a:rPr lang="en-NZ" sz="1200">
                <a:latin typeface="Calibri"/>
                <a:cs typeface="Calibri"/>
              </a:rPr>
              <a:t>to talk about advance</a:t>
            </a:r>
            <a:r>
              <a:rPr lang="en-NZ" sz="1200" baseline="0">
                <a:latin typeface="Calibri"/>
                <a:cs typeface="Calibri"/>
              </a:rPr>
              <a:t> care planning or to create an advance care plan</a:t>
            </a:r>
            <a:r>
              <a:rPr lang="en-NZ" sz="1200">
                <a:latin typeface="Calibri"/>
                <a:cs typeface="Calibri"/>
              </a:rPr>
              <a:t>.  </a:t>
            </a:r>
            <a:r>
              <a:rPr lang="en-NZ" sz="1200" spc="-5">
                <a:latin typeface="Calibri"/>
                <a:cs typeface="Calibri"/>
              </a:rPr>
              <a:t>That’s OK. </a:t>
            </a:r>
            <a:r>
              <a:rPr lang="en-NZ" sz="1200">
                <a:latin typeface="Calibri"/>
                <a:cs typeface="Calibri"/>
              </a:rPr>
              <a:t>By </a:t>
            </a:r>
            <a:r>
              <a:rPr lang="en-NZ" sz="1200" spc="-5">
                <a:latin typeface="Calibri"/>
                <a:cs typeface="Calibri"/>
              </a:rPr>
              <a:t>approaching </a:t>
            </a:r>
            <a:r>
              <a:rPr lang="en-NZ" sz="1200">
                <a:latin typeface="Calibri"/>
                <a:cs typeface="Calibri"/>
              </a:rPr>
              <a:t>it gently and  sensitively you </a:t>
            </a:r>
            <a:r>
              <a:rPr lang="en-NZ" sz="1200" spc="-5">
                <a:latin typeface="Calibri"/>
                <a:cs typeface="Calibri"/>
              </a:rPr>
              <a:t>can feel </a:t>
            </a:r>
            <a:r>
              <a:rPr lang="en-NZ" sz="1200">
                <a:latin typeface="Calibri"/>
                <a:cs typeface="Calibri"/>
              </a:rPr>
              <a:t>your</a:t>
            </a:r>
            <a:r>
              <a:rPr lang="en-NZ" sz="1200" spc="-35">
                <a:latin typeface="Calibri"/>
                <a:cs typeface="Calibri"/>
              </a:rPr>
              <a:t> </a:t>
            </a:r>
            <a:r>
              <a:rPr lang="en-NZ" sz="1200" spc="-5">
                <a:latin typeface="Calibri"/>
                <a:cs typeface="Calibri"/>
              </a:rPr>
              <a:t>way.</a:t>
            </a:r>
          </a:p>
          <a:p>
            <a:pPr marL="355600" marR="5080" indent="-342900">
              <a:lnSpc>
                <a:spcPct val="100000"/>
              </a:lnSpc>
              <a:spcBef>
                <a:spcPts val="770"/>
              </a:spcBef>
              <a:buFont typeface="Arial"/>
              <a:buChar char="•"/>
              <a:tabLst>
                <a:tab pos="354965" algn="l"/>
                <a:tab pos="355600" algn="l"/>
              </a:tabLst>
            </a:pPr>
            <a:endParaRPr lang="en-NZ" sz="1200" spc="-5">
              <a:latin typeface="Calibri"/>
              <a:cs typeface="Calibri"/>
            </a:endParaRPr>
          </a:p>
          <a:p>
            <a:pPr marL="12700" marR="5080" indent="0">
              <a:lnSpc>
                <a:spcPct val="100000"/>
              </a:lnSpc>
              <a:spcBef>
                <a:spcPts val="770"/>
              </a:spcBef>
              <a:buFont typeface="Arial"/>
              <a:buNone/>
              <a:tabLst>
                <a:tab pos="354965" algn="l"/>
                <a:tab pos="355600" algn="l"/>
              </a:tabLst>
            </a:pPr>
            <a:r>
              <a:rPr lang="en-NZ" sz="1200" i="1" spc="-5">
                <a:latin typeface="Calibri"/>
                <a:cs typeface="Calibri"/>
              </a:rPr>
              <a:t>Continued on next slide</a:t>
            </a:r>
            <a:endParaRPr lang="en-NZ" sz="1200" i="1">
              <a:latin typeface="Calibri"/>
              <a:cs typeface="Calibri"/>
            </a:endParaRPr>
          </a:p>
          <a:p>
            <a:endParaRPr lang="en-NZ"/>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33</a:t>
            </a:fld>
            <a:endParaRPr lang="en-US"/>
          </a:p>
        </p:txBody>
      </p:sp>
    </p:spTree>
    <p:extLst>
      <p:ext uri="{BB962C8B-B14F-4D97-AF65-F5344CB8AC3E}">
        <p14:creationId xmlns:p14="http://schemas.microsoft.com/office/powerpoint/2010/main" val="704431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NZ"/>
              <a:t>We know that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i="1"/>
              <a:t>Read slide</a:t>
            </a:r>
          </a:p>
          <a:p>
            <a:endParaRPr lang="en-NZ"/>
          </a:p>
          <a:p>
            <a:r>
              <a:rPr lang="en-NZ"/>
              <a:t>END OF SECTION</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34</a:t>
            </a:fld>
            <a:endParaRPr lang="en-US"/>
          </a:p>
        </p:txBody>
      </p:sp>
    </p:spTree>
    <p:extLst>
      <p:ext uri="{BB962C8B-B14F-4D97-AF65-F5344CB8AC3E}">
        <p14:creationId xmlns:p14="http://schemas.microsoft.com/office/powerpoint/2010/main" val="3926617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NZ" dirty="0"/>
              <a:t>Often knowing how to start an advance care planning conversation can be the hardest thing.  Let’s look at some ideas for different situations.</a:t>
            </a:r>
          </a:p>
          <a:p>
            <a:endParaRPr lang="en-NZ" baseline="0" dirty="0"/>
          </a:p>
        </p:txBody>
      </p:sp>
      <p:sp>
        <p:nvSpPr>
          <p:cNvPr id="4" name="Slide Number Placeholder 3"/>
          <p:cNvSpPr>
            <a:spLocks noGrp="1"/>
          </p:cNvSpPr>
          <p:nvPr>
            <p:ph type="sldNum" sz="quarter" idx="10"/>
          </p:nvPr>
        </p:nvSpPr>
        <p:spPr/>
        <p:txBody>
          <a:bodyPr/>
          <a:lstStyle/>
          <a:p>
            <a:pPr>
              <a:defRPr/>
            </a:pPr>
            <a:fld id="{DE719CF6-0C44-4EEC-843C-7B39E0D02BAA}" type="slidenum">
              <a:rPr lang="en-US" smtClean="0"/>
              <a:pPr>
                <a:defRPr/>
              </a:pPr>
              <a:t>35</a:t>
            </a:fld>
            <a:endParaRPr lang="en-US"/>
          </a:p>
        </p:txBody>
      </p:sp>
    </p:spTree>
    <p:extLst>
      <p:ext uri="{BB962C8B-B14F-4D97-AF65-F5344CB8AC3E}">
        <p14:creationId xmlns:p14="http://schemas.microsoft.com/office/powerpoint/2010/main" val="2896311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And finally, for someone who is currently well you might start with something like …</a:t>
            </a:r>
          </a:p>
          <a:p>
            <a:r>
              <a:rPr lang="en-NZ" i="1"/>
              <a:t>Read from the slide</a:t>
            </a:r>
          </a:p>
          <a:p>
            <a:r>
              <a:rPr lang="en-NZ" i="0"/>
              <a:t>And then of course you’d need to go on to explain a little bit more depending on their response.</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36</a:t>
            </a:fld>
            <a:endParaRPr lang="en-US"/>
          </a:p>
        </p:txBody>
      </p:sp>
    </p:spTree>
    <p:extLst>
      <p:ext uri="{BB962C8B-B14F-4D97-AF65-F5344CB8AC3E}">
        <p14:creationId xmlns:p14="http://schemas.microsoft.com/office/powerpoint/2010/main" val="3998354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For someone with a new diagnosis or news of disease progression you might say something like … </a:t>
            </a:r>
          </a:p>
          <a:p>
            <a:r>
              <a:rPr lang="en-NZ" i="1"/>
              <a:t>Read from slide</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37</a:t>
            </a:fld>
            <a:endParaRPr lang="en-US"/>
          </a:p>
        </p:txBody>
      </p:sp>
    </p:spTree>
    <p:extLst>
      <p:ext uri="{BB962C8B-B14F-4D97-AF65-F5344CB8AC3E}">
        <p14:creationId xmlns:p14="http://schemas.microsoft.com/office/powerpoint/2010/main" val="547552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Someone with a worsening chronic illness you might say …</a:t>
            </a:r>
          </a:p>
          <a:p>
            <a:r>
              <a:rPr lang="en-NZ" i="1"/>
              <a:t>Read from slide</a:t>
            </a:r>
          </a:p>
          <a:p>
            <a:r>
              <a:rPr lang="en-NZ" i="0"/>
              <a:t>Or another question might be … </a:t>
            </a:r>
          </a:p>
          <a:p>
            <a:r>
              <a:rPr lang="en-NZ" i="1"/>
              <a:t>Read from slide</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38</a:t>
            </a:fld>
            <a:endParaRPr lang="en-US"/>
          </a:p>
        </p:txBody>
      </p:sp>
    </p:spTree>
    <p:extLst>
      <p:ext uri="{BB962C8B-B14F-4D97-AF65-F5344CB8AC3E}">
        <p14:creationId xmlns:p14="http://schemas.microsoft.com/office/powerpoint/2010/main" val="3687197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a:t>Or someone with an end stage condition, you might say …</a:t>
            </a:r>
          </a:p>
          <a:p>
            <a:r>
              <a:rPr lang="en-NZ" i="1"/>
              <a:t>Read</a:t>
            </a:r>
            <a:r>
              <a:rPr lang="en-NZ" i="1" baseline="0"/>
              <a:t> from slide</a:t>
            </a:r>
          </a:p>
        </p:txBody>
      </p:sp>
      <p:sp>
        <p:nvSpPr>
          <p:cNvPr id="4" name="Slide Number Placeholder 3"/>
          <p:cNvSpPr>
            <a:spLocks noGrp="1"/>
          </p:cNvSpPr>
          <p:nvPr>
            <p:ph type="sldNum" sz="quarter" idx="10"/>
          </p:nvPr>
        </p:nvSpPr>
        <p:spPr/>
        <p:txBody>
          <a:bodyPr/>
          <a:lstStyle/>
          <a:p>
            <a:pPr>
              <a:defRPr/>
            </a:pPr>
            <a:fld id="{DE719CF6-0C44-4EEC-843C-7B39E0D02BAA}" type="slidenum">
              <a:rPr lang="en-US" smtClean="0"/>
              <a:pPr>
                <a:defRPr/>
              </a:pPr>
              <a:t>39</a:t>
            </a:fld>
            <a:endParaRPr lang="en-US"/>
          </a:p>
        </p:txBody>
      </p:sp>
    </p:spTree>
    <p:extLst>
      <p:ext uri="{BB962C8B-B14F-4D97-AF65-F5344CB8AC3E}">
        <p14:creationId xmlns:p14="http://schemas.microsoft.com/office/powerpoint/2010/main" val="367153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First of all, I would like to share with you a video, where Keri talks about what’s important to her in the context of her illness.</a:t>
            </a:r>
          </a:p>
          <a:p>
            <a:r>
              <a:rPr lang="en-NZ"/>
              <a:t>This video will help frame our advance care planning discussions. (Double click on video).</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a:p>
          <a:p>
            <a:pPr marL="0" marR="0" lvl="0" indent="0" algn="l" defTabSz="457200" rtl="0" eaLnBrk="0" fontAlgn="base" latinLnBrk="0" hangingPunct="0">
              <a:lnSpc>
                <a:spcPct val="100000"/>
              </a:lnSpc>
              <a:spcBef>
                <a:spcPct val="30000"/>
              </a:spcBef>
              <a:spcAft>
                <a:spcPct val="0"/>
              </a:spcAft>
              <a:buClrTx/>
              <a:buSzTx/>
              <a:buFontTx/>
              <a:buNone/>
              <a:tabLst/>
              <a:defRPr/>
            </a:pPr>
            <a:r>
              <a:rPr lang="en-NZ"/>
              <a:t>Any thoughts on this video?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i="1"/>
              <a:t>Acknowledge responses.</a:t>
            </a:r>
          </a:p>
          <a:p>
            <a:endParaRPr lang="en-NZ"/>
          </a:p>
          <a:p>
            <a:r>
              <a:rPr lang="en-NZ" i="1"/>
              <a:t>If wanting to prompt, you could ask: </a:t>
            </a:r>
          </a:p>
          <a:p>
            <a:r>
              <a:rPr lang="en-NZ"/>
              <a:t>How do you think the information that Keri has shared about herself would help us to tailor her care? </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4</a:t>
            </a:fld>
            <a:endParaRPr lang="en-US"/>
          </a:p>
        </p:txBody>
      </p:sp>
    </p:spTree>
    <p:extLst>
      <p:ext uri="{BB962C8B-B14F-4D97-AF65-F5344CB8AC3E}">
        <p14:creationId xmlns:p14="http://schemas.microsoft.com/office/powerpoint/2010/main" val="870144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947738" y="341313"/>
            <a:ext cx="4694237" cy="35194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Shape 339"/>
          <p:cNvSpPr txBox="1">
            <a:spLocks noGrp="1"/>
          </p:cNvSpPr>
          <p:nvPr>
            <p:ph type="body" idx="1"/>
          </p:nvPr>
        </p:nvSpPr>
        <p:spPr>
          <a:xfrm>
            <a:off x="681079" y="4405745"/>
            <a:ext cx="5448638" cy="4929430"/>
          </a:xfrm>
          <a:prstGeom prst="rect">
            <a:avLst/>
          </a:prstGeom>
          <a:noFill/>
          <a:ln>
            <a:noFill/>
          </a:ln>
        </p:spPr>
        <p:txBody>
          <a:bodyPr spcFirstLastPara="1" wrap="square" lIns="93175" tIns="46575" rIns="93175" bIns="46575" anchor="t" anchorCtr="0">
            <a:noAutofit/>
          </a:bodyPr>
          <a:lstStyle/>
          <a:p>
            <a:r>
              <a:rPr lang="en-NZ"/>
              <a:t>Here is what the </a:t>
            </a:r>
            <a:r>
              <a:rPr lang="en-NZ" err="1"/>
              <a:t>Aotearoa</a:t>
            </a:r>
            <a:r>
              <a:rPr lang="en-NZ" baseline="0"/>
              <a:t> serious illness conversation guide looks like. </a:t>
            </a:r>
            <a:endParaRPr lang="en-NZ"/>
          </a:p>
        </p:txBody>
      </p:sp>
      <p:sp>
        <p:nvSpPr>
          <p:cNvPr id="340" name="Shape 340"/>
          <p:cNvSpPr txBox="1">
            <a:spLocks noGrp="1"/>
          </p:cNvSpPr>
          <p:nvPr>
            <p:ph type="sldNum" idx="12"/>
          </p:nvPr>
        </p:nvSpPr>
        <p:spPr>
          <a:xfrm>
            <a:off x="3857878" y="9102436"/>
            <a:ext cx="2563704" cy="777976"/>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0318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aseline="0"/>
              <a:t>As we’ve discussed, advance care planning is a process. Conversations often happen over a period of time and on multiple meetings.  Don’t expect to be able to complete an advance care plan on your first meeting with a patient.</a:t>
            </a:r>
          </a:p>
          <a:p>
            <a:endParaRPr lang="en-NZ" baseline="0"/>
          </a:p>
          <a:p>
            <a:r>
              <a:rPr lang="en-NZ" baseline="0"/>
              <a:t>Here are some tips that may help facilitate the advance care planning process...</a:t>
            </a:r>
          </a:p>
          <a:p>
            <a:r>
              <a:rPr lang="en-NZ" i="1" baseline="0"/>
              <a:t>Read from slide</a:t>
            </a:r>
          </a:p>
          <a:p>
            <a:endParaRPr lang="en-NZ" i="1" baseline="0"/>
          </a:p>
          <a:p>
            <a:r>
              <a:rPr lang="en-NZ" i="0" baseline="0"/>
              <a:t>END OF SECTION</a:t>
            </a:r>
            <a:endParaRPr lang="en-NZ" i="0"/>
          </a:p>
        </p:txBody>
      </p:sp>
      <p:sp>
        <p:nvSpPr>
          <p:cNvPr id="4" name="Slide Number Placeholder 3"/>
          <p:cNvSpPr>
            <a:spLocks noGrp="1"/>
          </p:cNvSpPr>
          <p:nvPr>
            <p:ph type="sldNum" sz="quarter" idx="10"/>
          </p:nvPr>
        </p:nvSpPr>
        <p:spPr/>
        <p:txBody>
          <a:bodyPr/>
          <a:lstStyle/>
          <a:p>
            <a:pPr>
              <a:defRPr/>
            </a:pPr>
            <a:fld id="{DE719CF6-0C44-4EEC-843C-7B39E0D02BAA}" type="slidenum">
              <a:rPr lang="en-US" smtClean="0"/>
              <a:pPr>
                <a:defRPr/>
              </a:pPr>
              <a:t>42</a:t>
            </a:fld>
            <a:endParaRPr lang="en-US"/>
          </a:p>
        </p:txBody>
      </p:sp>
    </p:spTree>
    <p:extLst>
      <p:ext uri="{BB962C8B-B14F-4D97-AF65-F5344CB8AC3E}">
        <p14:creationId xmlns:p14="http://schemas.microsoft.com/office/powerpoint/2010/main" val="689404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a:t>We’ve talked about various aspects of advance care planning and hopefully this has whet your appetite to learn a bit more and to start integrating advance care planning into your practice.  </a:t>
            </a:r>
          </a:p>
          <a:p>
            <a:r>
              <a:rPr lang="en-NZ"/>
              <a:t>I would encourage you to access the online eLearning modules available on the advance care planning website.  There are 4 of them and there are also c</a:t>
            </a:r>
            <a:r>
              <a:rPr lang="en-NZ" baseline="0"/>
              <a:t>ue cards within the second module that can be printed to help out with advance care planning conversation starters for different situations.</a:t>
            </a:r>
          </a:p>
        </p:txBody>
      </p:sp>
      <p:sp>
        <p:nvSpPr>
          <p:cNvPr id="4" name="Slide Number Placeholder 3"/>
          <p:cNvSpPr>
            <a:spLocks noGrp="1"/>
          </p:cNvSpPr>
          <p:nvPr>
            <p:ph type="sldNum" sz="quarter" idx="10"/>
          </p:nvPr>
        </p:nvSpPr>
        <p:spPr/>
        <p:txBody>
          <a:bodyPr/>
          <a:lstStyle/>
          <a:p>
            <a:pPr>
              <a:defRPr/>
            </a:pPr>
            <a:fld id="{DE719CF6-0C44-4EEC-843C-7B39E0D02BAA}" type="slidenum">
              <a:rPr lang="en-US" smtClean="0"/>
              <a:pPr>
                <a:defRPr/>
              </a:pPr>
              <a:t>43</a:t>
            </a:fld>
            <a:endParaRPr lang="en-US"/>
          </a:p>
        </p:txBody>
      </p:sp>
    </p:spTree>
    <p:extLst>
      <p:ext uri="{BB962C8B-B14F-4D97-AF65-F5344CB8AC3E}">
        <p14:creationId xmlns:p14="http://schemas.microsoft.com/office/powerpoint/2010/main" val="3004506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There’s also a whole lot more information and resources available on the website.  You can download the Advance</a:t>
            </a:r>
            <a:r>
              <a:rPr lang="en-NZ" baseline="0"/>
              <a:t> Care </a:t>
            </a:r>
            <a:r>
              <a:rPr lang="en-NZ" baseline="0" err="1"/>
              <a:t>pPan</a:t>
            </a:r>
            <a:r>
              <a:rPr lang="en-NZ"/>
              <a:t> and Guide to your computer, and either print it or complete it electronically.  </a:t>
            </a:r>
          </a:p>
          <a:p>
            <a:r>
              <a:rPr lang="en-NZ" i="0"/>
              <a:t>You can obtain copies of the Advance</a:t>
            </a:r>
            <a:r>
              <a:rPr lang="en-NZ" i="0" baseline="0"/>
              <a:t> Care Plan</a:t>
            </a:r>
            <a:r>
              <a:rPr lang="en-NZ" i="0"/>
              <a:t> and Guide, and the trifold information pamphlets, from [your local ACP Facilitator] </a:t>
            </a:r>
            <a:r>
              <a:rPr lang="en-NZ" i="1"/>
              <a:t>(tell the group who they should contact locally).</a:t>
            </a:r>
          </a:p>
          <a:p>
            <a:r>
              <a:rPr lang="en-NZ" i="0"/>
              <a:t>You can also order copies via the website.</a:t>
            </a:r>
          </a:p>
          <a:p>
            <a:r>
              <a:rPr lang="en-NZ" i="1"/>
              <a:t>Show them a copy of the ACP Plan and Guide and the trifold information pamphlet if needed.</a:t>
            </a:r>
          </a:p>
        </p:txBody>
      </p:sp>
      <p:sp>
        <p:nvSpPr>
          <p:cNvPr id="4" name="Slide Number Placeholder 3"/>
          <p:cNvSpPr>
            <a:spLocks noGrp="1"/>
          </p:cNvSpPr>
          <p:nvPr>
            <p:ph type="sldNum" sz="quarter" idx="10"/>
          </p:nvPr>
        </p:nvSpPr>
        <p:spPr/>
        <p:txBody>
          <a:bodyPr/>
          <a:lstStyle/>
          <a:p>
            <a:pPr>
              <a:defRPr/>
            </a:pPr>
            <a:fld id="{70A6B5D9-B7CA-4AA7-B900-277FA3D4CE6E}" type="slidenum">
              <a:rPr lang="en-US" smtClean="0"/>
              <a:pPr>
                <a:defRPr/>
              </a:pPr>
              <a:t>44</a:t>
            </a:fld>
            <a:endParaRPr lang="en-US"/>
          </a:p>
        </p:txBody>
      </p:sp>
    </p:spTree>
    <p:extLst>
      <p:ext uri="{BB962C8B-B14F-4D97-AF65-F5344CB8AC3E}">
        <p14:creationId xmlns:p14="http://schemas.microsoft.com/office/powerpoint/2010/main" val="1963160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a:t>In conclusion...[read off slide]</a:t>
            </a:r>
          </a:p>
          <a:p>
            <a:endParaRPr lang="en-NZ"/>
          </a:p>
          <a:p>
            <a:r>
              <a:rPr lang="en-NZ"/>
              <a:t>Are there questions?</a:t>
            </a:r>
          </a:p>
        </p:txBody>
      </p:sp>
      <p:sp>
        <p:nvSpPr>
          <p:cNvPr id="4" name="Slide Number Placeholder 3"/>
          <p:cNvSpPr>
            <a:spLocks noGrp="1"/>
          </p:cNvSpPr>
          <p:nvPr>
            <p:ph type="sldNum" sz="quarter" idx="10"/>
          </p:nvPr>
        </p:nvSpPr>
        <p:spPr/>
        <p:txBody>
          <a:bodyPr/>
          <a:lstStyle/>
          <a:p>
            <a:pPr>
              <a:defRPr/>
            </a:pPr>
            <a:fld id="{DE719CF6-0C44-4EEC-843C-7B39E0D02BAA}" type="slidenum">
              <a:rPr lang="en-US" smtClean="0"/>
              <a:pPr>
                <a:defRPr/>
              </a:pPr>
              <a:t>45</a:t>
            </a:fld>
            <a:endParaRPr lang="en-US"/>
          </a:p>
        </p:txBody>
      </p:sp>
    </p:spTree>
    <p:extLst>
      <p:ext uri="{BB962C8B-B14F-4D97-AF65-F5344CB8AC3E}">
        <p14:creationId xmlns:p14="http://schemas.microsoft.com/office/powerpoint/2010/main" val="24827406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46</a:t>
            </a:fld>
            <a:endParaRPr lang="en-US"/>
          </a:p>
        </p:txBody>
      </p:sp>
    </p:spTree>
    <p:extLst>
      <p:ext uri="{BB962C8B-B14F-4D97-AF65-F5344CB8AC3E}">
        <p14:creationId xmlns:p14="http://schemas.microsoft.com/office/powerpoint/2010/main" val="215924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0" u="none" dirty="0"/>
              <a:t>So what exactly is advance care planning? </a:t>
            </a:r>
          </a:p>
          <a:p>
            <a:r>
              <a:rPr lang="en-NZ" b="0" i="1" u="none" dirty="0"/>
              <a:t>Ask what the group know about advance care planning. </a:t>
            </a:r>
          </a:p>
          <a:p>
            <a:r>
              <a:rPr lang="en-NZ" b="0" i="1" u="none" dirty="0"/>
              <a:t>Acknowledge responses.</a:t>
            </a:r>
          </a:p>
          <a:p>
            <a:r>
              <a:rPr lang="en-NZ" b="0" i="1" u="none" dirty="0"/>
              <a:t>Prompt as needed:</a:t>
            </a:r>
          </a:p>
          <a:p>
            <a:r>
              <a:rPr lang="en-NZ" b="0" i="0" u="none" dirty="0"/>
              <a:t>What else is it?  What else does it involve?  Who is part of the process?  When should we be having these conversations?</a:t>
            </a:r>
          </a:p>
          <a:p>
            <a:endParaRPr lang="en-NZ" b="0" i="1" u="none" dirty="0"/>
          </a:p>
          <a:p>
            <a:r>
              <a:rPr lang="en-NZ" b="0" i="1" u="none" dirty="0"/>
              <a:t>Summarise the main points the group shared.</a:t>
            </a:r>
          </a:p>
          <a:p>
            <a:endParaRPr lang="en-NZ" b="0" i="1" u="none" dirty="0"/>
          </a:p>
          <a:p>
            <a:r>
              <a:rPr lang="en-NZ" b="0" i="1" u="none" dirty="0"/>
              <a:t>Move to the next slide to summarise the New Zealand definition.</a:t>
            </a:r>
          </a:p>
          <a:p>
            <a:pPr marL="355600" marR="5080" indent="-342900">
              <a:lnSpc>
                <a:spcPct val="90000"/>
              </a:lnSpc>
              <a:spcBef>
                <a:spcPts val="430"/>
              </a:spcBef>
            </a:pPr>
            <a:endParaRPr lang="en-NZ" sz="1200" b="0" u="none" spc="-5" dirty="0">
              <a:latin typeface="Calibri"/>
              <a:cs typeface="Calibri"/>
            </a:endParaRPr>
          </a:p>
          <a:p>
            <a:pPr marL="355600" marR="5080" indent="-342900">
              <a:lnSpc>
                <a:spcPct val="90000"/>
              </a:lnSpc>
              <a:spcBef>
                <a:spcPts val="430"/>
              </a:spcBef>
            </a:pPr>
            <a:r>
              <a:rPr lang="en-NZ" i="1" dirty="0"/>
              <a:t>If you wanted to provide additional introductory comments about advance</a:t>
            </a:r>
            <a:r>
              <a:rPr lang="en-NZ" i="1" baseline="0" dirty="0"/>
              <a:t> care planning (ACP)</a:t>
            </a:r>
            <a:r>
              <a:rPr lang="en-NZ" i="1" dirty="0"/>
              <a:t>:</a:t>
            </a:r>
          </a:p>
          <a:p>
            <a:pPr marL="355600" marR="5080" lvl="0" indent="-342900" algn="l" defTabSz="457200" rtl="0" eaLnBrk="0" fontAlgn="base" latinLnBrk="0" hangingPunct="0">
              <a:lnSpc>
                <a:spcPct val="90000"/>
              </a:lnSpc>
              <a:spcBef>
                <a:spcPts val="430"/>
              </a:spcBef>
              <a:spcAft>
                <a:spcPct val="0"/>
              </a:spcAft>
              <a:buClrTx/>
              <a:buSzTx/>
              <a:buFontTx/>
              <a:buNone/>
              <a:tabLst/>
              <a:defRPr/>
            </a:pPr>
            <a:r>
              <a:rPr lang="en-NZ" sz="1200" strike="noStrike" kern="1200" dirty="0">
                <a:solidFill>
                  <a:schemeClr val="tx1"/>
                </a:solidFill>
                <a:effectLst/>
                <a:latin typeface="Calibri" pitchFamily="34" charset="0"/>
                <a:ea typeface="ＭＳ Ｐゴシック" pitchFamily="1" charset="-128"/>
                <a:cs typeface="+mn-cs"/>
              </a:rPr>
              <a:t>         Internationally, ACP emerged as a response to a more informed consumer, the medicalisation of dying and a health system’s default to actively treat. It aligns with the shift towards a more patient-centric healthcare system where what matters most to the person informs the care and treatment that’s provided.</a:t>
            </a:r>
          </a:p>
          <a:p>
            <a:pPr marL="355600" marR="5080" indent="-342900">
              <a:lnSpc>
                <a:spcPct val="90000"/>
              </a:lnSpc>
              <a:spcBef>
                <a:spcPts val="430"/>
              </a:spcBef>
            </a:pPr>
            <a:br>
              <a:rPr lang="en-NZ" dirty="0"/>
            </a:br>
            <a:endParaRPr lang="en-NZ" dirty="0"/>
          </a:p>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5</a:t>
            </a:fld>
            <a:endParaRPr lang="en-US"/>
          </a:p>
        </p:txBody>
      </p:sp>
    </p:spTree>
    <p:extLst>
      <p:ext uri="{BB962C8B-B14F-4D97-AF65-F5344CB8AC3E}">
        <p14:creationId xmlns:p14="http://schemas.microsoft.com/office/powerpoint/2010/main" val="2547952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2700" indent="0">
              <a:lnSpc>
                <a:spcPct val="100000"/>
              </a:lnSpc>
              <a:spcBef>
                <a:spcPts val="295"/>
              </a:spcBef>
              <a:buFont typeface="Arial"/>
              <a:buNone/>
              <a:tabLst>
                <a:tab pos="354965" algn="l"/>
                <a:tab pos="355600" algn="l"/>
              </a:tabLst>
            </a:pPr>
            <a:r>
              <a:rPr lang="en-NZ" sz="1200" i="1" spc="-5" dirty="0">
                <a:latin typeface="Calibri"/>
                <a:cs typeface="Calibri"/>
              </a:rPr>
              <a:t>Read the first paragraph of the slide. Then say:</a:t>
            </a:r>
          </a:p>
          <a:p>
            <a:endParaRPr lang="en-NZ" dirty="0"/>
          </a:p>
          <a:p>
            <a:r>
              <a:rPr lang="en-NZ" dirty="0"/>
              <a:t>Part of the health care worker’s role in advance care planning is to help people understand what the future might hold in terms of their health, so they have the opportunity to say what care and treatment they would or would not want in different situations.  What the person brings to the conversation is expertise on themselves; their values, beliefs, goals and so on. So it’s a team approach.</a:t>
            </a:r>
          </a:p>
        </p:txBody>
      </p:sp>
      <p:sp>
        <p:nvSpPr>
          <p:cNvPr id="4" name="Slide Number Placeholder 3"/>
          <p:cNvSpPr>
            <a:spLocks noGrp="1"/>
          </p:cNvSpPr>
          <p:nvPr>
            <p:ph type="sldNum" sz="quarter" idx="10"/>
          </p:nvPr>
        </p:nvSpPr>
        <p:spPr/>
        <p:txBody>
          <a:bodyPr/>
          <a:lstStyle/>
          <a:p>
            <a:pPr>
              <a:defRPr/>
            </a:pPr>
            <a:fld id="{DE719CF6-0C44-4EEC-843C-7B39E0D02BAA}" type="slidenum">
              <a:rPr lang="en-US" smtClean="0"/>
              <a:pPr>
                <a:defRPr/>
              </a:pPr>
              <a:t>6</a:t>
            </a:fld>
            <a:endParaRPr lang="en-US"/>
          </a:p>
        </p:txBody>
      </p:sp>
    </p:spTree>
    <p:extLst>
      <p:ext uri="{BB962C8B-B14F-4D97-AF65-F5344CB8AC3E}">
        <p14:creationId xmlns:p14="http://schemas.microsoft.com/office/powerpoint/2010/main" val="160288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NZ" dirty="0"/>
              <a:t>This is a visual representation of what advance care planning looks like.  </a:t>
            </a:r>
          </a:p>
          <a:p>
            <a:r>
              <a:rPr lang="en-NZ" baseline="0" dirty="0"/>
              <a:t>Primarily it’s about the </a:t>
            </a:r>
            <a:r>
              <a:rPr lang="en-NZ" u="sng" baseline="0" dirty="0"/>
              <a:t>conversations</a:t>
            </a:r>
            <a:r>
              <a:rPr lang="en-NZ" u="none" baseline="0" dirty="0"/>
              <a:t>.</a:t>
            </a:r>
            <a:endParaRPr lang="en-NZ" u="sng" baseline="0" dirty="0"/>
          </a:p>
          <a:p>
            <a:endParaRPr lang="en-NZ" baseline="0" dirty="0"/>
          </a:p>
          <a:p>
            <a:r>
              <a:rPr lang="en-NZ" baseline="0" dirty="0"/>
              <a:t>These conversations may be formalised into an </a:t>
            </a:r>
            <a:r>
              <a:rPr lang="en-NZ" u="sng" baseline="0" dirty="0"/>
              <a:t>advance care plan</a:t>
            </a:r>
            <a:r>
              <a:rPr lang="en-NZ" baseline="0" dirty="0"/>
              <a:t>.  An advance care plan is the documentation of a person’s care and treatment preferences, their beliefs and values, and so on.  An advance care plan is therefore a product of having these conversations.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NZ" baseline="0" dirty="0"/>
              <a:t>An advance care plan may contain one or more </a:t>
            </a:r>
            <a:r>
              <a:rPr lang="en-NZ" u="sng" baseline="0" dirty="0"/>
              <a:t>advance directives (ADs)</a:t>
            </a:r>
            <a:r>
              <a:rPr lang="en-NZ" u="none" baseline="0" dirty="0"/>
              <a:t>.  </a:t>
            </a:r>
            <a:r>
              <a:rPr lang="en-NZ" sz="1200" u="none" dirty="0">
                <a:latin typeface="Calibri"/>
                <a:cs typeface="Calibri"/>
              </a:rPr>
              <a:t>An</a:t>
            </a:r>
            <a:r>
              <a:rPr lang="en-NZ" sz="1200" dirty="0">
                <a:latin typeface="Calibri"/>
                <a:cs typeface="Calibri"/>
              </a:rPr>
              <a:t> advance directive is </a:t>
            </a:r>
            <a:r>
              <a:rPr lang="en-NZ" sz="1200" spc="-5" dirty="0">
                <a:latin typeface="Calibri"/>
                <a:cs typeface="Calibri"/>
              </a:rPr>
              <a:t>consent</a:t>
            </a:r>
            <a:r>
              <a:rPr lang="en-NZ" sz="1200" spc="-95" dirty="0">
                <a:latin typeface="Calibri"/>
                <a:cs typeface="Calibri"/>
              </a:rPr>
              <a:t> </a:t>
            </a:r>
            <a:r>
              <a:rPr lang="en-NZ" sz="1200" dirty="0">
                <a:latin typeface="Calibri"/>
                <a:cs typeface="Calibri"/>
              </a:rPr>
              <a:t>or </a:t>
            </a:r>
            <a:r>
              <a:rPr lang="en-NZ" sz="1200" spc="-5" dirty="0">
                <a:latin typeface="Calibri"/>
                <a:cs typeface="Calibri"/>
              </a:rPr>
              <a:t>refusal </a:t>
            </a:r>
            <a:r>
              <a:rPr lang="en-NZ" sz="1200" dirty="0">
                <a:latin typeface="Calibri"/>
                <a:cs typeface="Calibri"/>
              </a:rPr>
              <a:t>to specific treatment(s) that could be offered </a:t>
            </a:r>
            <a:r>
              <a:rPr lang="en-NZ" sz="1200" spc="-10" dirty="0">
                <a:latin typeface="Calibri"/>
                <a:cs typeface="Calibri"/>
              </a:rPr>
              <a:t>in </a:t>
            </a:r>
            <a:r>
              <a:rPr lang="en-NZ" sz="1200" dirty="0">
                <a:latin typeface="Calibri"/>
                <a:cs typeface="Calibri"/>
              </a:rPr>
              <a:t>the </a:t>
            </a:r>
            <a:r>
              <a:rPr lang="en-NZ" sz="1200" spc="-5" dirty="0">
                <a:latin typeface="Calibri"/>
                <a:cs typeface="Calibri"/>
              </a:rPr>
              <a:t>future when </a:t>
            </a:r>
            <a:r>
              <a:rPr lang="en-NZ" sz="1200" dirty="0">
                <a:latin typeface="Calibri"/>
                <a:cs typeface="Calibri"/>
              </a:rPr>
              <a:t>the person no longer has capacity to voice these preferences for themselves.  A Do Not Resuscitate decision made by the patient is one example.  There is space for advance directives in section 6 of the advance</a:t>
            </a:r>
            <a:r>
              <a:rPr lang="en-NZ" sz="1200" baseline="0" dirty="0">
                <a:latin typeface="Calibri"/>
                <a:cs typeface="Calibri"/>
              </a:rPr>
              <a:t> care pl</a:t>
            </a:r>
            <a:r>
              <a:rPr lang="en-NZ" sz="1200" dirty="0">
                <a:latin typeface="Calibri"/>
                <a:cs typeface="Calibri"/>
              </a:rPr>
              <a:t>an.  It is also possible to create stand alone advance directives, although it’s more useful if advance directives are part of an advance care plan which will contain supporting information.</a:t>
            </a:r>
            <a:endParaRPr lang="en-NZ" baseline="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baseline="0" dirty="0"/>
          </a:p>
          <a:p>
            <a:endParaRPr lang="en-NZ" dirty="0"/>
          </a:p>
        </p:txBody>
      </p:sp>
      <p:sp>
        <p:nvSpPr>
          <p:cNvPr id="4" name="Slide Number Placeholder 3"/>
          <p:cNvSpPr>
            <a:spLocks noGrp="1"/>
          </p:cNvSpPr>
          <p:nvPr>
            <p:ph type="sldNum" sz="quarter" idx="10"/>
          </p:nvPr>
        </p:nvSpPr>
        <p:spPr/>
        <p:txBody>
          <a:bodyPr/>
          <a:lstStyle/>
          <a:p>
            <a:pPr>
              <a:defRPr/>
            </a:pPr>
            <a:fld id="{C2368089-60FF-4725-ABE6-F7F71B452E7A}" type="slidenum">
              <a:rPr lang="en-US" smtClean="0"/>
              <a:pPr>
                <a:defRPr/>
              </a:pPr>
              <a:t>7</a:t>
            </a:fld>
            <a:endParaRPr lang="en-US"/>
          </a:p>
        </p:txBody>
      </p:sp>
    </p:spTree>
    <p:extLst>
      <p:ext uri="{BB962C8B-B14F-4D97-AF65-F5344CB8AC3E}">
        <p14:creationId xmlns:p14="http://schemas.microsoft.com/office/powerpoint/2010/main" val="151604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Thinking firstly about the conversations – the big circle. </a:t>
            </a:r>
          </a:p>
          <a:p>
            <a:endParaRPr lang="en-NZ"/>
          </a:p>
          <a:p>
            <a:r>
              <a:rPr lang="en-NZ"/>
              <a:t>This is one of the campaign posters – Noel summarises what’s most important to him, as discussed during an Advance Care Planning conversation.</a:t>
            </a:r>
          </a:p>
          <a:p>
            <a:r>
              <a:rPr lang="en-NZ"/>
              <a:t>Other things that might be discussed include:</a:t>
            </a:r>
          </a:p>
          <a:p>
            <a:pPr marL="171450" indent="-171450">
              <a:buFont typeface="Arial" panose="020B0604020202020204" pitchFamily="34" charset="0"/>
              <a:buChar char="•"/>
            </a:pPr>
            <a:r>
              <a:rPr lang="en-NZ"/>
              <a:t>the person’s worries or fears</a:t>
            </a:r>
          </a:p>
          <a:p>
            <a:pPr marL="171450" indent="-171450">
              <a:buFont typeface="Arial" panose="020B0604020202020204" pitchFamily="34" charset="0"/>
              <a:buChar char="•"/>
            </a:pPr>
            <a:r>
              <a:rPr lang="en-NZ"/>
              <a:t>their priorities if their time were short</a:t>
            </a:r>
          </a:p>
          <a:p>
            <a:pPr marL="171450" indent="-171450">
              <a:buFont typeface="Arial" panose="020B0604020202020204" pitchFamily="34" charset="0"/>
              <a:buChar char="•"/>
            </a:pPr>
            <a:r>
              <a:rPr lang="en-NZ"/>
              <a:t>how involved they want to be, or they want their family to be, in decision-making</a:t>
            </a:r>
          </a:p>
          <a:p>
            <a:pPr marL="171450" indent="-171450">
              <a:buFont typeface="Arial" panose="020B0604020202020204" pitchFamily="34" charset="0"/>
              <a:buChar char="•"/>
            </a:pPr>
            <a:r>
              <a:rPr lang="en-NZ"/>
              <a:t>specific end of life preferences</a:t>
            </a:r>
          </a:p>
          <a:p>
            <a:pPr marL="171450" indent="-171450">
              <a:buFont typeface="Arial" panose="020B0604020202020204" pitchFamily="34" charset="0"/>
              <a:buChar char="•"/>
            </a:pPr>
            <a:r>
              <a:rPr lang="en-NZ"/>
              <a:t>how they want their body to be cared for after death</a:t>
            </a:r>
          </a:p>
          <a:p>
            <a:pPr marL="0" indent="0">
              <a:buFont typeface="Arial" panose="020B0604020202020204" pitchFamily="34" charset="0"/>
              <a:buNone/>
            </a:pPr>
            <a:endParaRPr lang="en-NZ"/>
          </a:p>
          <a:p>
            <a:pPr marL="0" indent="0">
              <a:buFont typeface="Arial" panose="020B0604020202020204" pitchFamily="34" charset="0"/>
              <a:buNone/>
            </a:pPr>
            <a:r>
              <a:rPr lang="en-NZ"/>
              <a:t>As we’ve said, it also provides an opportunity to discuss and understand what might be ahead for them and what treatment options might be available in various circumstances.  This may well influence the person’s preferences and priorities, so it’s a good idea to offer this discussion early on in the conversation.</a:t>
            </a:r>
          </a:p>
          <a:p>
            <a:pPr marL="171450" indent="-171450">
              <a:buFont typeface="Arial" panose="020B0604020202020204" pitchFamily="34" charset="0"/>
              <a:buChar char="•"/>
            </a:pPr>
            <a:endParaRPr lang="en-NZ"/>
          </a:p>
          <a:p>
            <a:endParaRPr lang="en-NZ"/>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8</a:t>
            </a:fld>
            <a:endParaRPr lang="en-US"/>
          </a:p>
        </p:txBody>
      </p:sp>
    </p:spTree>
    <p:extLst>
      <p:ext uri="{BB962C8B-B14F-4D97-AF65-F5344CB8AC3E}">
        <p14:creationId xmlns:p14="http://schemas.microsoft.com/office/powerpoint/2010/main" val="2776416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203835" indent="0">
              <a:lnSpc>
                <a:spcPts val="3030"/>
              </a:lnSpc>
              <a:spcBef>
                <a:spcPts val="475"/>
              </a:spcBef>
              <a:buFont typeface="Arial"/>
              <a:buNone/>
              <a:tabLst>
                <a:tab pos="354965" algn="l"/>
                <a:tab pos="355600" algn="l"/>
              </a:tabLst>
            </a:pPr>
            <a:r>
              <a:rPr lang="en-NZ" sz="2400" spc="-5">
                <a:latin typeface="Calibri"/>
                <a:cs typeface="Calibri"/>
              </a:rPr>
              <a:t>One of the things we try to include in an advance care planning conversation is who the person would want to speak for them if they couldn’t make their own decisions at some point in the future.  This would normally be a family member or friend who knows the person well and understands what’s important to them. </a:t>
            </a:r>
          </a:p>
          <a:p>
            <a:pPr marL="12700" marR="203835" indent="0">
              <a:lnSpc>
                <a:spcPts val="3030"/>
              </a:lnSpc>
              <a:spcBef>
                <a:spcPts val="475"/>
              </a:spcBef>
              <a:buFont typeface="Arial"/>
              <a:buNone/>
              <a:tabLst>
                <a:tab pos="354965" algn="l"/>
                <a:tab pos="355600" algn="l"/>
              </a:tabLst>
            </a:pPr>
            <a:endParaRPr lang="en-NZ" sz="2400" spc="-5">
              <a:latin typeface="Calibri"/>
              <a:cs typeface="Calibri"/>
            </a:endParaRPr>
          </a:p>
          <a:p>
            <a:pPr marL="12700" marR="203835" indent="0">
              <a:lnSpc>
                <a:spcPts val="3030"/>
              </a:lnSpc>
              <a:spcBef>
                <a:spcPts val="475"/>
              </a:spcBef>
              <a:buFont typeface="Arial"/>
              <a:buNone/>
              <a:tabLst>
                <a:tab pos="354965" algn="l"/>
                <a:tab pos="355600" algn="l"/>
              </a:tabLst>
            </a:pPr>
            <a:r>
              <a:rPr lang="en-NZ" sz="2400" spc="-5">
                <a:latin typeface="Calibri"/>
                <a:cs typeface="Calibri"/>
              </a:rPr>
              <a:t>We can legally appoint a person to make decisions for us if we lose the ability to make our own decisions in future – this is called an Enduring Power of Attorney, or EPOA. </a:t>
            </a:r>
          </a:p>
          <a:p>
            <a:pPr marL="12700" marR="203835" indent="0">
              <a:lnSpc>
                <a:spcPts val="3030"/>
              </a:lnSpc>
              <a:spcBef>
                <a:spcPts val="475"/>
              </a:spcBef>
              <a:buFont typeface="Arial"/>
              <a:buNone/>
              <a:tabLst>
                <a:tab pos="354965" algn="l"/>
                <a:tab pos="355600" algn="l"/>
              </a:tabLst>
            </a:pPr>
            <a:r>
              <a:rPr lang="en-NZ" sz="2400" spc="-5">
                <a:latin typeface="Calibri"/>
                <a:cs typeface="Calibri"/>
              </a:rPr>
              <a:t>We’ll look at when EPOAs can make decisions in a few minutes.</a:t>
            </a:r>
          </a:p>
          <a:p>
            <a:pPr marL="12700" marR="203835" indent="0">
              <a:lnSpc>
                <a:spcPts val="3030"/>
              </a:lnSpc>
              <a:spcBef>
                <a:spcPts val="475"/>
              </a:spcBef>
              <a:buFont typeface="Arial"/>
              <a:buNone/>
              <a:tabLst>
                <a:tab pos="354965" algn="l"/>
                <a:tab pos="355600" algn="l"/>
              </a:tabLst>
            </a:pPr>
            <a:endParaRPr lang="en-NZ" sz="2400">
              <a:latin typeface="Times New Roman"/>
              <a:cs typeface="Times New Roman"/>
            </a:endParaRPr>
          </a:p>
          <a:p>
            <a:r>
              <a:rPr lang="en-NZ"/>
              <a:t>If a person doesn’t want to legally appoint an EPOA, they can nominate one or more people to help with decision-making in the future if needed, and this is the person / people the clinical team will discuss options with, when care and treatment decisions need to be made. </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9</a:t>
            </a:fld>
            <a:endParaRPr lang="en-US"/>
          </a:p>
        </p:txBody>
      </p:sp>
    </p:spTree>
    <p:extLst>
      <p:ext uri="{BB962C8B-B14F-4D97-AF65-F5344CB8AC3E}">
        <p14:creationId xmlns:p14="http://schemas.microsoft.com/office/powerpoint/2010/main" val="377657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6199E0B1-8017-4635-ADBA-3EB506B57DBD}" type="slidenum">
              <a:rPr lang="en-NZ"/>
              <a:pPr>
                <a:defRPr/>
              </a:pPr>
              <a:t>‹#›</a:t>
            </a:fld>
            <a:endParaRPr lang="en-NZ"/>
          </a:p>
        </p:txBody>
      </p:sp>
    </p:spTree>
    <p:extLst>
      <p:ext uri="{BB962C8B-B14F-4D97-AF65-F5344CB8AC3E}">
        <p14:creationId xmlns:p14="http://schemas.microsoft.com/office/powerpoint/2010/main" val="3714155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50000"/>
                  </a:schemeClr>
                </a:solidFill>
              </a:defRPr>
            </a:lvl1p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pPr>
              <a:defRPr/>
            </a:pPr>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650069E4-4DE8-4FDC-A34A-3065A96C5A05}" type="slidenum">
              <a:rPr lang="en-NZ"/>
              <a:pPr>
                <a:defRPr/>
              </a:pPr>
              <a:t>‹#›</a:t>
            </a:fld>
            <a:endParaRPr lang="en-NZ"/>
          </a:p>
        </p:txBody>
      </p:sp>
    </p:spTree>
    <p:extLst>
      <p:ext uri="{BB962C8B-B14F-4D97-AF65-F5344CB8AC3E}">
        <p14:creationId xmlns:p14="http://schemas.microsoft.com/office/powerpoint/2010/main" val="386311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5867400"/>
          </a:xfrm>
        </p:spPr>
        <p:txBody>
          <a:bodyPr vert="eaVert"/>
          <a:lstStyle>
            <a:lvl1pPr>
              <a:defRPr>
                <a:solidFill>
                  <a:schemeClr val="accent5">
                    <a:lumMod val="50000"/>
                  </a:schemeClr>
                </a:solidFill>
              </a:defRPr>
            </a:lvl1pPr>
          </a:lstStyle>
          <a:p>
            <a:r>
              <a:rPr lang="en-US"/>
              <a:t>Click to edit Master title style</a:t>
            </a:r>
            <a:endParaRPr lang="en-NZ"/>
          </a:p>
        </p:txBody>
      </p:sp>
      <p:sp>
        <p:nvSpPr>
          <p:cNvPr id="3" name="Vertical Text Placeholder 2"/>
          <p:cNvSpPr>
            <a:spLocks noGrp="1"/>
          </p:cNvSpPr>
          <p:nvPr>
            <p:ph type="body" orient="vert" idx="1"/>
          </p:nvPr>
        </p:nvSpPr>
        <p:spPr>
          <a:xfrm>
            <a:off x="228600" y="152400"/>
            <a:ext cx="63627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pPr>
              <a:defRPr/>
            </a:pPr>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27931550-D631-4A91-AA05-1404F66DC368}" type="slidenum">
              <a:rPr lang="en-NZ"/>
              <a:pPr>
                <a:defRPr/>
              </a:pPr>
              <a:t>‹#›</a:t>
            </a:fld>
            <a:endParaRPr lang="en-NZ"/>
          </a:p>
        </p:txBody>
      </p:sp>
    </p:spTree>
    <p:extLst>
      <p:ext uri="{BB962C8B-B14F-4D97-AF65-F5344CB8AC3E}">
        <p14:creationId xmlns:p14="http://schemas.microsoft.com/office/powerpoint/2010/main" val="589905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p:cNvSpPr/>
          <p:nvPr userDrawn="1"/>
        </p:nvSpPr>
        <p:spPr>
          <a:xfrm>
            <a:off x="3176" y="-9210"/>
            <a:ext cx="9144000" cy="270272"/>
          </a:xfrm>
          <a:prstGeom prst="rect">
            <a:avLst/>
          </a:prstGeom>
          <a:solidFill>
            <a:srgbClr val="71B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05093" y="980728"/>
            <a:ext cx="4944853" cy="1462801"/>
          </a:xfrm>
          <a:prstGeom prst="rect">
            <a:avLst/>
          </a:prstGeom>
        </p:spPr>
      </p:pic>
      <p:sp>
        <p:nvSpPr>
          <p:cNvPr id="13" name="Flowchart: Card 3"/>
          <p:cNvSpPr/>
          <p:nvPr userDrawn="1"/>
        </p:nvSpPr>
        <p:spPr>
          <a:xfrm flipV="1">
            <a:off x="398712" y="316549"/>
            <a:ext cx="8750052" cy="30177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975 w 10000"/>
              <a:gd name="connsiteY0" fmla="*/ 51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975 w 10000"/>
              <a:gd name="connsiteY5" fmla="*/ 5100 h 10000"/>
              <a:gd name="connsiteX0" fmla="*/ 1090 w 10000"/>
              <a:gd name="connsiteY0" fmla="*/ 456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090 w 10000"/>
              <a:gd name="connsiteY5" fmla="*/ 4566 h 10000"/>
              <a:gd name="connsiteX0" fmla="*/ 674 w 10000"/>
              <a:gd name="connsiteY0" fmla="*/ 7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4 w 10000"/>
              <a:gd name="connsiteY5" fmla="*/ 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74" y="77"/>
                </a:moveTo>
                <a:lnTo>
                  <a:pt x="2000" y="0"/>
                </a:lnTo>
                <a:lnTo>
                  <a:pt x="10000" y="0"/>
                </a:lnTo>
                <a:lnTo>
                  <a:pt x="10000" y="10000"/>
                </a:lnTo>
                <a:lnTo>
                  <a:pt x="0" y="10000"/>
                </a:lnTo>
                <a:cubicBezTo>
                  <a:pt x="225" y="6692"/>
                  <a:pt x="449" y="3385"/>
                  <a:pt x="674" y="77"/>
                </a:cubicBezTo>
                <a:close/>
              </a:path>
            </a:pathLst>
          </a:custGeom>
          <a:solidFill>
            <a:srgbClr val="1746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nvGrpSpPr>
          <p:cNvPr id="8" name="Group 7"/>
          <p:cNvGrpSpPr/>
          <p:nvPr userDrawn="1"/>
        </p:nvGrpSpPr>
        <p:grpSpPr>
          <a:xfrm>
            <a:off x="0" y="5877272"/>
            <a:ext cx="9139872" cy="981442"/>
            <a:chOff x="0" y="4146825"/>
            <a:chExt cx="9139872" cy="981442"/>
          </a:xfrm>
        </p:grpSpPr>
        <p:pic>
          <p:nvPicPr>
            <p:cNvPr id="9" name="Kowhaiwhai for PPT.png" descr="/Users/adrian/Desktop/Kowhaiwhai for PP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3452336" y="4146825"/>
              <a:ext cx="5687536" cy="97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owhaiwhai for PPT.png" descr="/Users/adrian/Desktop/Kowhaiwhai for PPT.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4149573"/>
              <a:ext cx="6084168" cy="97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0" y="4244582"/>
              <a:ext cx="1475656" cy="8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userDrawn="1"/>
        </p:nvSpPr>
        <p:spPr>
          <a:xfrm>
            <a:off x="0" y="1"/>
            <a:ext cx="9144000" cy="270272"/>
          </a:xfrm>
          <a:prstGeom prst="rect">
            <a:avLst/>
          </a:prstGeom>
          <a:solidFill>
            <a:srgbClr val="71B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18" name="Flowchart: Card 3"/>
          <p:cNvSpPr/>
          <p:nvPr userDrawn="1"/>
        </p:nvSpPr>
        <p:spPr>
          <a:xfrm flipV="1">
            <a:off x="395536" y="325760"/>
            <a:ext cx="8750052" cy="30177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975 w 10000"/>
              <a:gd name="connsiteY0" fmla="*/ 51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975 w 10000"/>
              <a:gd name="connsiteY5" fmla="*/ 5100 h 10000"/>
              <a:gd name="connsiteX0" fmla="*/ 1090 w 10000"/>
              <a:gd name="connsiteY0" fmla="*/ 456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090 w 10000"/>
              <a:gd name="connsiteY5" fmla="*/ 4566 h 10000"/>
              <a:gd name="connsiteX0" fmla="*/ 674 w 10000"/>
              <a:gd name="connsiteY0" fmla="*/ 7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4 w 10000"/>
              <a:gd name="connsiteY5" fmla="*/ 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74" y="77"/>
                </a:moveTo>
                <a:lnTo>
                  <a:pt x="2000" y="0"/>
                </a:lnTo>
                <a:lnTo>
                  <a:pt x="10000" y="0"/>
                </a:lnTo>
                <a:lnTo>
                  <a:pt x="10000" y="10000"/>
                </a:lnTo>
                <a:lnTo>
                  <a:pt x="0" y="10000"/>
                </a:lnTo>
                <a:cubicBezTo>
                  <a:pt x="225" y="6692"/>
                  <a:pt x="449" y="3385"/>
                  <a:pt x="674" y="77"/>
                </a:cubicBezTo>
                <a:close/>
              </a:path>
            </a:pathLst>
          </a:custGeom>
          <a:solidFill>
            <a:srgbClr val="1746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0970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50000"/>
                  </a:schemeClr>
                </a:solidFill>
              </a:defRPr>
            </a:lvl1pPr>
          </a:lstStyle>
          <a:p>
            <a:r>
              <a:rPr lang="en-US" dirty="0"/>
              <a:t>Click to edit Master title style</a:t>
            </a:r>
            <a:endParaRPr lang="en-NZ"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10"/>
          </p:nvPr>
        </p:nvSpPr>
        <p:spPr/>
        <p:txBody>
          <a:bodyPr/>
          <a:lstStyle>
            <a:lvl1pPr>
              <a:defRPr/>
            </a:lvl1pPr>
          </a:lstStyle>
          <a:p>
            <a:pPr>
              <a:defRPr/>
            </a:pPr>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52842A69-FA43-4672-BEB3-29447601D7DB}" type="slidenum">
              <a:rPr lang="en-NZ"/>
              <a:pPr>
                <a:defRPr/>
              </a:pPr>
              <a:t>‹#›</a:t>
            </a:fld>
            <a:endParaRPr lang="en-NZ"/>
          </a:p>
        </p:txBody>
      </p:sp>
    </p:spTree>
    <p:extLst>
      <p:ext uri="{BB962C8B-B14F-4D97-AF65-F5344CB8AC3E}">
        <p14:creationId xmlns:p14="http://schemas.microsoft.com/office/powerpoint/2010/main" val="195838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5">
                    <a:lumMod val="50000"/>
                  </a:schemeClr>
                </a:solidFill>
              </a:defRPr>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0C0C366D-11D8-48B5-88A2-DF8EE2B60335}" type="slidenum">
              <a:rPr lang="en-NZ"/>
              <a:pPr>
                <a:defRPr/>
              </a:pPr>
              <a:t>‹#›</a:t>
            </a:fld>
            <a:endParaRPr lang="en-NZ"/>
          </a:p>
        </p:txBody>
      </p:sp>
    </p:spTree>
    <p:extLst>
      <p:ext uri="{BB962C8B-B14F-4D97-AF65-F5344CB8AC3E}">
        <p14:creationId xmlns:p14="http://schemas.microsoft.com/office/powerpoint/2010/main" val="8617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50000"/>
                  </a:schemeClr>
                </a:solidFill>
              </a:defRPr>
            </a:lvl1pPr>
          </a:lstStyle>
          <a:p>
            <a:r>
              <a:rPr lang="en-US"/>
              <a:t>Click to edit Master title style</a:t>
            </a:r>
            <a:endParaRPr lang="en-NZ"/>
          </a:p>
        </p:txBody>
      </p:sp>
      <p:sp>
        <p:nvSpPr>
          <p:cNvPr id="3" name="Content Placeholder 2"/>
          <p:cNvSpPr>
            <a:spLocks noGrp="1"/>
          </p:cNvSpPr>
          <p:nvPr>
            <p:ph sz="half" idx="1"/>
          </p:nvPr>
        </p:nvSpPr>
        <p:spPr>
          <a:xfrm>
            <a:off x="381000" y="12192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724400" y="12192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p:cNvSpPr>
            <a:spLocks noGrp="1"/>
          </p:cNvSpPr>
          <p:nvPr>
            <p:ph type="dt" sz="half" idx="10"/>
          </p:nvPr>
        </p:nvSpPr>
        <p:spPr/>
        <p:txBody>
          <a:bodyPr/>
          <a:lstStyle>
            <a:lvl1pPr>
              <a:defRPr/>
            </a:lvl1pPr>
          </a:lstStyle>
          <a:p>
            <a:pPr>
              <a:defRPr/>
            </a:pPr>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FA4CD45E-953A-4730-A409-7B5192FFBE03}" type="slidenum">
              <a:rPr lang="en-NZ"/>
              <a:pPr>
                <a:defRPr/>
              </a:pPr>
              <a:t>‹#›</a:t>
            </a:fld>
            <a:endParaRPr lang="en-NZ"/>
          </a:p>
        </p:txBody>
      </p:sp>
    </p:spTree>
    <p:extLst>
      <p:ext uri="{BB962C8B-B14F-4D97-AF65-F5344CB8AC3E}">
        <p14:creationId xmlns:p14="http://schemas.microsoft.com/office/powerpoint/2010/main" val="308344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accent5">
                    <a:lumMod val="50000"/>
                  </a:schemeClr>
                </a:solidFill>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p:cNvSpPr>
            <a:spLocks noGrp="1"/>
          </p:cNvSpPr>
          <p:nvPr>
            <p:ph type="dt" sz="half" idx="10"/>
          </p:nvPr>
        </p:nvSpPr>
        <p:spPr/>
        <p:txBody>
          <a:bodyPr/>
          <a:lstStyle>
            <a:lvl1pPr>
              <a:defRPr/>
            </a:lvl1pPr>
          </a:lstStyle>
          <a:p>
            <a:pPr>
              <a:defRPr/>
            </a:pPr>
            <a:endParaRPr lang="en-NZ"/>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EF1B279F-6369-4C94-81D5-0C331A26CB4A}" type="slidenum">
              <a:rPr lang="en-NZ"/>
              <a:pPr>
                <a:defRPr/>
              </a:pPr>
              <a:t>‹#›</a:t>
            </a:fld>
            <a:endParaRPr lang="en-NZ"/>
          </a:p>
        </p:txBody>
      </p:sp>
    </p:spTree>
    <p:extLst>
      <p:ext uri="{BB962C8B-B14F-4D97-AF65-F5344CB8AC3E}">
        <p14:creationId xmlns:p14="http://schemas.microsoft.com/office/powerpoint/2010/main" val="243506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50000"/>
                  </a:schemeClr>
                </a:solidFill>
              </a:defRPr>
            </a:lvl1pPr>
          </a:lstStyle>
          <a:p>
            <a:r>
              <a:rPr lang="en-US"/>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ADBA8090-EA43-409B-9796-9560B217E91F}" type="slidenum">
              <a:rPr lang="en-NZ"/>
              <a:pPr>
                <a:defRPr/>
              </a:pPr>
              <a:t>‹#›</a:t>
            </a:fld>
            <a:endParaRPr lang="en-NZ"/>
          </a:p>
        </p:txBody>
      </p:sp>
    </p:spTree>
    <p:extLst>
      <p:ext uri="{BB962C8B-B14F-4D97-AF65-F5344CB8AC3E}">
        <p14:creationId xmlns:p14="http://schemas.microsoft.com/office/powerpoint/2010/main" val="392766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NZ"/>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0F56565C-B706-4F8D-8F99-F3A7601DDEB6}" type="slidenum">
              <a:rPr lang="en-NZ"/>
              <a:pPr>
                <a:defRPr/>
              </a:pPr>
              <a:t>‹#›</a:t>
            </a:fld>
            <a:endParaRPr lang="en-NZ"/>
          </a:p>
        </p:txBody>
      </p:sp>
    </p:spTree>
    <p:extLst>
      <p:ext uri="{BB962C8B-B14F-4D97-AF65-F5344CB8AC3E}">
        <p14:creationId xmlns:p14="http://schemas.microsoft.com/office/powerpoint/2010/main" val="12544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328DC798-5840-43A0-B7B6-BEDCBBF11C81}" type="slidenum">
              <a:rPr lang="en-NZ"/>
              <a:pPr>
                <a:defRPr/>
              </a:pPr>
              <a:t>‹#›</a:t>
            </a:fld>
            <a:endParaRPr lang="en-NZ"/>
          </a:p>
        </p:txBody>
      </p:sp>
    </p:spTree>
    <p:extLst>
      <p:ext uri="{BB962C8B-B14F-4D97-AF65-F5344CB8AC3E}">
        <p14:creationId xmlns:p14="http://schemas.microsoft.com/office/powerpoint/2010/main" val="290274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6110C993-A67D-407C-BE89-8A436F549B24}" type="slidenum">
              <a:rPr lang="en-NZ"/>
              <a:pPr>
                <a:defRPr/>
              </a:pPr>
              <a:t>‹#›</a:t>
            </a:fld>
            <a:endParaRPr lang="en-NZ"/>
          </a:p>
        </p:txBody>
      </p:sp>
    </p:spTree>
    <p:extLst>
      <p:ext uri="{BB962C8B-B14F-4D97-AF65-F5344CB8AC3E}">
        <p14:creationId xmlns:p14="http://schemas.microsoft.com/office/powerpoint/2010/main" val="2209579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0"/>
            <a:ext cx="82296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NZ"/>
          </a:p>
        </p:txBody>
      </p:sp>
      <p:sp>
        <p:nvSpPr>
          <p:cNvPr id="1027" name="Text Placeholder 2"/>
          <p:cNvSpPr>
            <a:spLocks noGrp="1"/>
          </p:cNvSpPr>
          <p:nvPr>
            <p:ph type="body" idx="1"/>
          </p:nvPr>
        </p:nvSpPr>
        <p:spPr bwMode="auto">
          <a:xfrm>
            <a:off x="381000" y="1219200"/>
            <a:ext cx="8534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endParaRPr lang="en-NZ"/>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NZ"/>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881DE51-F4AD-47AD-95CF-7921D254BB7B}" type="slidenum">
              <a:rPr lang="en-NZ"/>
              <a:pPr>
                <a:defRPr/>
              </a:pPr>
              <a:t>‹#›</a:t>
            </a:fld>
            <a:endParaRPr lang="en-NZ"/>
          </a:p>
        </p:txBody>
      </p:sp>
      <p:pic>
        <p:nvPicPr>
          <p:cNvPr id="1031" name="Picture 11" descr="OUR VOICE_Logo.JPG"/>
          <p:cNvPicPr>
            <a:picLocks noChangeAspect="1"/>
          </p:cNvPicPr>
          <p:nvPr/>
        </p:nvPicPr>
        <p:blipFill>
          <a:blip r:embed="rId14" cstate="print"/>
          <a:srcRect/>
          <a:stretch>
            <a:fillRect/>
          </a:stretch>
        </p:blipFill>
        <p:spPr bwMode="auto">
          <a:xfrm>
            <a:off x="6411913" y="6172200"/>
            <a:ext cx="2668587" cy="655638"/>
          </a:xfrm>
          <a:prstGeom prst="rect">
            <a:avLst/>
          </a:prstGeom>
          <a:noFill/>
          <a:ln w="9525">
            <a:noFill/>
            <a:miter lim="800000"/>
            <a:headEnd/>
            <a:tailEnd/>
          </a:ln>
        </p:spPr>
      </p:pic>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5413" y="6019624"/>
            <a:ext cx="2732087" cy="808214"/>
          </a:xfrm>
          <a:prstGeom prst="rect">
            <a:avLst/>
          </a:prstGeom>
        </p:spPr>
      </p:pic>
    </p:spTree>
    <p:extLst>
      <p:ext uri="{BB962C8B-B14F-4D97-AF65-F5344CB8AC3E}">
        <p14:creationId xmlns:p14="http://schemas.microsoft.com/office/powerpoint/2010/main" val="11088217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rtl="0" eaLnBrk="0" fontAlgn="base" hangingPunct="0">
        <a:spcBef>
          <a:spcPct val="0"/>
        </a:spcBef>
        <a:spcAft>
          <a:spcPct val="0"/>
        </a:spcAft>
        <a:defRPr sz="3600" b="1">
          <a:solidFill>
            <a:schemeClr val="accent5">
              <a:lumMod val="50000"/>
            </a:schemeClr>
          </a:solidFill>
          <a:latin typeface="+mj-lt"/>
          <a:ea typeface="+mj-ea"/>
          <a:cs typeface="+mj-cs"/>
        </a:defRPr>
      </a:lvl1pPr>
      <a:lvl2pPr algn="l" rtl="0" eaLnBrk="0" fontAlgn="base" hangingPunct="0">
        <a:spcBef>
          <a:spcPct val="0"/>
        </a:spcBef>
        <a:spcAft>
          <a:spcPct val="0"/>
        </a:spcAft>
        <a:defRPr sz="3600" b="1">
          <a:solidFill>
            <a:srgbClr val="EC1A3B"/>
          </a:solidFill>
          <a:latin typeface="Calibri" pitchFamily="34" charset="0"/>
        </a:defRPr>
      </a:lvl2pPr>
      <a:lvl3pPr algn="l" rtl="0" eaLnBrk="0" fontAlgn="base" hangingPunct="0">
        <a:spcBef>
          <a:spcPct val="0"/>
        </a:spcBef>
        <a:spcAft>
          <a:spcPct val="0"/>
        </a:spcAft>
        <a:defRPr sz="3600" b="1">
          <a:solidFill>
            <a:srgbClr val="EC1A3B"/>
          </a:solidFill>
          <a:latin typeface="Calibri" pitchFamily="34" charset="0"/>
        </a:defRPr>
      </a:lvl3pPr>
      <a:lvl4pPr algn="l" rtl="0" eaLnBrk="0" fontAlgn="base" hangingPunct="0">
        <a:spcBef>
          <a:spcPct val="0"/>
        </a:spcBef>
        <a:spcAft>
          <a:spcPct val="0"/>
        </a:spcAft>
        <a:defRPr sz="3600" b="1">
          <a:solidFill>
            <a:srgbClr val="EC1A3B"/>
          </a:solidFill>
          <a:latin typeface="Calibri" pitchFamily="34" charset="0"/>
        </a:defRPr>
      </a:lvl4pPr>
      <a:lvl5pPr algn="l" rtl="0" eaLnBrk="0" fontAlgn="base" hangingPunct="0">
        <a:spcBef>
          <a:spcPct val="0"/>
        </a:spcBef>
        <a:spcAft>
          <a:spcPct val="0"/>
        </a:spcAft>
        <a:defRPr sz="3600" b="1">
          <a:solidFill>
            <a:srgbClr val="EC1A3B"/>
          </a:solidFill>
          <a:latin typeface="Calibri" pitchFamily="34" charset="0"/>
        </a:defRPr>
      </a:lvl5pPr>
      <a:lvl6pPr marL="457200" algn="l" rtl="0" fontAlgn="base">
        <a:spcBef>
          <a:spcPct val="0"/>
        </a:spcBef>
        <a:spcAft>
          <a:spcPct val="0"/>
        </a:spcAft>
        <a:defRPr sz="4000" b="1">
          <a:solidFill>
            <a:srgbClr val="EC1A3B"/>
          </a:solidFill>
          <a:latin typeface="Calibri" pitchFamily="34" charset="0"/>
        </a:defRPr>
      </a:lvl6pPr>
      <a:lvl7pPr marL="914400" algn="l" rtl="0" fontAlgn="base">
        <a:spcBef>
          <a:spcPct val="0"/>
        </a:spcBef>
        <a:spcAft>
          <a:spcPct val="0"/>
        </a:spcAft>
        <a:defRPr sz="4000" b="1">
          <a:solidFill>
            <a:srgbClr val="EC1A3B"/>
          </a:solidFill>
          <a:latin typeface="Calibri" pitchFamily="34" charset="0"/>
        </a:defRPr>
      </a:lvl7pPr>
      <a:lvl8pPr marL="1371600" algn="l" rtl="0" fontAlgn="base">
        <a:spcBef>
          <a:spcPct val="0"/>
        </a:spcBef>
        <a:spcAft>
          <a:spcPct val="0"/>
        </a:spcAft>
        <a:defRPr sz="4000" b="1">
          <a:solidFill>
            <a:srgbClr val="EC1A3B"/>
          </a:solidFill>
          <a:latin typeface="Calibri" pitchFamily="34" charset="0"/>
        </a:defRPr>
      </a:lvl8pPr>
      <a:lvl9pPr marL="1828800" algn="l" rtl="0" fontAlgn="base">
        <a:spcBef>
          <a:spcPct val="0"/>
        </a:spcBef>
        <a:spcAft>
          <a:spcPct val="0"/>
        </a:spcAft>
        <a:defRPr sz="4000" b="1">
          <a:solidFill>
            <a:srgbClr val="EC1A3B"/>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b="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b="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b="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b="0">
          <a:solidFill>
            <a:schemeClr val="tx1"/>
          </a:solidFill>
          <a:latin typeface="+mn-lt"/>
        </a:defRPr>
      </a:lvl5pPr>
      <a:lvl6pPr marL="2514600" indent="-228600" algn="l" rtl="0" fontAlgn="base">
        <a:spcBef>
          <a:spcPct val="20000"/>
        </a:spcBef>
        <a:spcAft>
          <a:spcPct val="0"/>
        </a:spcAft>
        <a:buFont typeface="Arial" charset="0"/>
        <a:buChar char="»"/>
        <a:defRPr sz="2000" b="1">
          <a:solidFill>
            <a:schemeClr val="tx1"/>
          </a:solidFill>
          <a:latin typeface="+mn-lt"/>
        </a:defRPr>
      </a:lvl6pPr>
      <a:lvl7pPr marL="2971800" indent="-228600" algn="l" rtl="0" fontAlgn="base">
        <a:spcBef>
          <a:spcPct val="20000"/>
        </a:spcBef>
        <a:spcAft>
          <a:spcPct val="0"/>
        </a:spcAft>
        <a:buFont typeface="Arial" charset="0"/>
        <a:buChar char="»"/>
        <a:defRPr sz="2000" b="1">
          <a:solidFill>
            <a:schemeClr val="tx1"/>
          </a:solidFill>
          <a:latin typeface="+mn-lt"/>
        </a:defRPr>
      </a:lvl7pPr>
      <a:lvl8pPr marL="3429000" indent="-228600" algn="l" rtl="0" fontAlgn="base">
        <a:spcBef>
          <a:spcPct val="20000"/>
        </a:spcBef>
        <a:spcAft>
          <a:spcPct val="0"/>
        </a:spcAft>
        <a:buFont typeface="Arial" charset="0"/>
        <a:buChar char="»"/>
        <a:defRPr sz="2000" b="1">
          <a:solidFill>
            <a:schemeClr val="tx1"/>
          </a:solidFill>
          <a:latin typeface="+mn-lt"/>
        </a:defRPr>
      </a:lvl8pPr>
      <a:lvl9pPr marL="3886200" indent="-228600" algn="l" rtl="0" fontAlgn="base">
        <a:spcBef>
          <a:spcPct val="20000"/>
        </a:spcBef>
        <a:spcAft>
          <a:spcPct val="0"/>
        </a:spcAft>
        <a:buFont typeface="Arial" charset="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youtube.com/watch?time_continue=5&amp;v=atjJapdKRR8&amp;feature=emb_logo"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youtube.com/watch?v=4VJvXfhqQ9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H_26eRzinfo&amp;feature=emb_log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hyperlink" Target="http://www.myexperience.health.nz/assets/SICG/PR/Aotearoa-Serious-Illness-Conversation-Guide-Oct-2019.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2636912"/>
            <a:ext cx="8568952" cy="2569934"/>
          </a:xfrm>
          <a:prstGeom prst="rect">
            <a:avLst/>
          </a:prstGeom>
          <a:noFill/>
        </p:spPr>
        <p:txBody>
          <a:bodyPr wrap="square" rtlCol="0" anchor="t">
            <a:spAutoFit/>
          </a:bodyPr>
          <a:lstStyle/>
          <a:p>
            <a:pPr algn="ctr"/>
            <a:r>
              <a:rPr lang="mi-NZ" sz="3600" b="1" dirty="0" err="1">
                <a:solidFill>
                  <a:srgbClr val="00467F"/>
                </a:solidFill>
                <a:latin typeface="Calibri"/>
                <a:ea typeface="ＭＳ Ｐゴシック"/>
                <a:cs typeface="Calibri"/>
              </a:rPr>
              <a:t>Advance</a:t>
            </a:r>
            <a:r>
              <a:rPr lang="mi-NZ" sz="3600" b="1" dirty="0">
                <a:solidFill>
                  <a:srgbClr val="00467F"/>
                </a:solidFill>
                <a:latin typeface="Calibri"/>
                <a:ea typeface="ＭＳ Ｐゴシック"/>
                <a:cs typeface="Calibri"/>
              </a:rPr>
              <a:t> </a:t>
            </a:r>
            <a:r>
              <a:rPr lang="mi-NZ" sz="3600" b="1" dirty="0" err="1">
                <a:solidFill>
                  <a:srgbClr val="00467F"/>
                </a:solidFill>
                <a:latin typeface="Calibri"/>
                <a:ea typeface="ＭＳ Ｐゴシック"/>
                <a:cs typeface="Calibri"/>
              </a:rPr>
              <a:t>care</a:t>
            </a:r>
            <a:r>
              <a:rPr lang="mi-NZ" sz="3600" b="1" dirty="0">
                <a:solidFill>
                  <a:srgbClr val="00467F"/>
                </a:solidFill>
                <a:latin typeface="Calibri"/>
                <a:ea typeface="ＭＳ Ｐゴシック"/>
                <a:cs typeface="Calibri"/>
              </a:rPr>
              <a:t> </a:t>
            </a:r>
            <a:r>
              <a:rPr lang="mi-NZ" sz="3600" b="1" dirty="0" err="1">
                <a:solidFill>
                  <a:srgbClr val="00467F"/>
                </a:solidFill>
                <a:latin typeface="Calibri"/>
                <a:ea typeface="ＭＳ Ｐゴシック"/>
                <a:cs typeface="Calibri"/>
              </a:rPr>
              <a:t>planning</a:t>
            </a:r>
            <a:endParaRPr lang="mi-NZ" sz="3600" b="1" dirty="0">
              <a:solidFill>
                <a:srgbClr val="00467F"/>
              </a:solidFill>
              <a:latin typeface="Calibri"/>
              <a:ea typeface="ＭＳ Ｐゴシック"/>
              <a:cs typeface="Calibri"/>
            </a:endParaRPr>
          </a:p>
          <a:p>
            <a:pPr algn="ctr"/>
            <a:endParaRPr lang="mi-NZ" sz="900" b="1" dirty="0">
              <a:solidFill>
                <a:srgbClr val="00467F"/>
              </a:solidFill>
              <a:latin typeface="Calibri"/>
              <a:cs typeface="Calibri"/>
            </a:endParaRPr>
          </a:p>
          <a:p>
            <a:pPr algn="ctr"/>
            <a:r>
              <a:rPr lang="mi-NZ" sz="3600" dirty="0">
                <a:solidFill>
                  <a:srgbClr val="00467F"/>
                </a:solidFill>
                <a:latin typeface="Calibri"/>
                <a:ea typeface="ＭＳ Ｐゴシック"/>
                <a:cs typeface="Arial"/>
              </a:rPr>
              <a:t>Te whakamahere tiaki i mua </a:t>
            </a:r>
          </a:p>
          <a:p>
            <a:pPr algn="ctr"/>
            <a:r>
              <a:rPr lang="mi-NZ" sz="3600" dirty="0">
                <a:solidFill>
                  <a:srgbClr val="00467F"/>
                </a:solidFill>
                <a:latin typeface="Calibri"/>
                <a:ea typeface="ＭＳ Ｐゴシック"/>
                <a:cs typeface="Arial"/>
              </a:rPr>
              <a:t>i te wā taumaha</a:t>
            </a:r>
            <a:endParaRPr lang="mi-NZ" dirty="0">
              <a:latin typeface="Calibri"/>
              <a:ea typeface="ＭＳ Ｐゴシック"/>
              <a:cs typeface="Arial"/>
            </a:endParaRPr>
          </a:p>
          <a:p>
            <a:pPr algn="ctr"/>
            <a:endParaRPr lang="en-NZ" sz="4400" b="1" dirty="0">
              <a:solidFill>
                <a:srgbClr val="00467F"/>
              </a:solidFill>
            </a:endParaRPr>
          </a:p>
        </p:txBody>
      </p:sp>
      <p:pic>
        <p:nvPicPr>
          <p:cNvPr id="5" name="Picture 5" descr="OUR VOICE_Logo.JPG">
            <a:extLst>
              <a:ext uri="{FF2B5EF4-FFF2-40B4-BE49-F238E27FC236}">
                <a16:creationId xmlns:a16="http://schemas.microsoft.com/office/drawing/2014/main" id="{4B871D4C-AE4E-4FE6-B11B-840D019CCD95}"/>
              </a:ext>
            </a:extLst>
          </p:cNvPr>
          <p:cNvPicPr>
            <a:picLocks noChangeAspect="1"/>
          </p:cNvPicPr>
          <p:nvPr/>
        </p:nvPicPr>
        <p:blipFill>
          <a:blip r:embed="rId3" cstate="print"/>
          <a:srcRect/>
          <a:stretch>
            <a:fillRect/>
          </a:stretch>
        </p:blipFill>
        <p:spPr bwMode="auto">
          <a:xfrm>
            <a:off x="5796135" y="4956544"/>
            <a:ext cx="3198797" cy="799699"/>
          </a:xfrm>
          <a:prstGeom prst="rect">
            <a:avLst/>
          </a:prstGeom>
          <a:noFill/>
          <a:ln w="9525">
            <a:noFill/>
            <a:miter lim="800000"/>
            <a:headEnd/>
            <a:tailEnd/>
          </a:ln>
        </p:spPr>
      </p:pic>
    </p:spTree>
    <p:extLst>
      <p:ext uri="{BB962C8B-B14F-4D97-AF65-F5344CB8AC3E}">
        <p14:creationId xmlns:p14="http://schemas.microsoft.com/office/powerpoint/2010/main" val="351444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4BE7D9-7A6F-4863-8249-EF8723E74EB1}"/>
              </a:ext>
            </a:extLst>
          </p:cNvPr>
          <p:cNvSpPr/>
          <p:nvPr/>
        </p:nvSpPr>
        <p:spPr>
          <a:xfrm>
            <a:off x="5926667" y="5960533"/>
            <a:ext cx="3217333" cy="89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descr="A screenshot of a cell phone&#10;&#10;Description automatically generated">
            <a:extLst>
              <a:ext uri="{FF2B5EF4-FFF2-40B4-BE49-F238E27FC236}">
                <a16:creationId xmlns:a16="http://schemas.microsoft.com/office/drawing/2014/main" id="{398A6B3C-52C3-4F14-9A2A-456040F3FD24}"/>
              </a:ext>
            </a:extLst>
          </p:cNvPr>
          <p:cNvPicPr>
            <a:picLocks noChangeAspect="1"/>
          </p:cNvPicPr>
          <p:nvPr/>
        </p:nvPicPr>
        <p:blipFill>
          <a:blip r:embed="rId3"/>
          <a:stretch>
            <a:fillRect/>
          </a:stretch>
        </p:blipFill>
        <p:spPr>
          <a:xfrm>
            <a:off x="4993777" y="1024359"/>
            <a:ext cx="4014756" cy="5677457"/>
          </a:xfrm>
          <a:prstGeom prst="rect">
            <a:avLst/>
          </a:prstGeom>
          <a:ln>
            <a:noFill/>
          </a:ln>
          <a:effectLst>
            <a:outerShdw blurRad="292100" dist="139700" dir="2700000" sx="97000" sy="97000" algn="tl" rotWithShape="0">
              <a:srgbClr val="333333">
                <a:alpha val="65000"/>
              </a:srgbClr>
            </a:outerShdw>
          </a:effectLst>
        </p:spPr>
      </p:pic>
      <p:pic>
        <p:nvPicPr>
          <p:cNvPr id="7" name="Picture 6" descr="A picture containing food&#10;&#10;Description automatically generated">
            <a:extLst>
              <a:ext uri="{FF2B5EF4-FFF2-40B4-BE49-F238E27FC236}">
                <a16:creationId xmlns:a16="http://schemas.microsoft.com/office/drawing/2014/main" id="{932C02E4-05E0-4232-AA25-3E779C78E473}"/>
              </a:ext>
            </a:extLst>
          </p:cNvPr>
          <p:cNvPicPr>
            <a:picLocks noChangeAspect="1"/>
          </p:cNvPicPr>
          <p:nvPr/>
        </p:nvPicPr>
        <p:blipFill>
          <a:blip r:embed="rId4"/>
          <a:stretch>
            <a:fillRect/>
          </a:stretch>
        </p:blipFill>
        <p:spPr>
          <a:xfrm rot="21397324">
            <a:off x="261121" y="1677243"/>
            <a:ext cx="4953775" cy="3503510"/>
          </a:xfrm>
          <a:prstGeom prst="rect">
            <a:avLst/>
          </a:prstGeom>
          <a:ln>
            <a:noFill/>
          </a:ln>
          <a:effectLst>
            <a:outerShdw blurRad="292100" dist="139700" dir="2700000" sx="96000" sy="96000" algn="tl" rotWithShape="0">
              <a:srgbClr val="333333">
                <a:alpha val="65000"/>
              </a:srgbClr>
            </a:outerShdw>
          </a:effectLst>
        </p:spPr>
      </p:pic>
      <p:sp>
        <p:nvSpPr>
          <p:cNvPr id="11" name="Title 10">
            <a:extLst>
              <a:ext uri="{FF2B5EF4-FFF2-40B4-BE49-F238E27FC236}">
                <a16:creationId xmlns:a16="http://schemas.microsoft.com/office/drawing/2014/main" id="{AADEB0D0-43BC-40E7-A2AD-B99A255BB397}"/>
              </a:ext>
            </a:extLst>
          </p:cNvPr>
          <p:cNvSpPr>
            <a:spLocks noGrp="1"/>
          </p:cNvSpPr>
          <p:nvPr>
            <p:ph type="title"/>
          </p:nvPr>
        </p:nvSpPr>
        <p:spPr>
          <a:xfrm>
            <a:off x="152400" y="0"/>
            <a:ext cx="8856133" cy="792163"/>
          </a:xfrm>
        </p:spPr>
        <p:txBody>
          <a:bodyPr/>
          <a:lstStyle/>
          <a:p>
            <a:r>
              <a:rPr lang="mi-NZ" dirty="0"/>
              <a:t>An advance care plan</a:t>
            </a:r>
            <a:endParaRPr lang="en-NZ" dirty="0"/>
          </a:p>
        </p:txBody>
      </p:sp>
    </p:spTree>
    <p:extLst>
      <p:ext uri="{BB962C8B-B14F-4D97-AF65-F5344CB8AC3E}">
        <p14:creationId xmlns:p14="http://schemas.microsoft.com/office/powerpoint/2010/main" val="2204770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C16531E-FD77-482B-A6B4-F3FC199D7FCB}"/>
              </a:ext>
            </a:extLst>
          </p:cNvPr>
          <p:cNvSpPr>
            <a:spLocks noGrp="1"/>
          </p:cNvSpPr>
          <p:nvPr>
            <p:ph type="title"/>
          </p:nvPr>
        </p:nvSpPr>
        <p:spPr/>
        <p:txBody>
          <a:bodyPr/>
          <a:lstStyle/>
          <a:p>
            <a:r>
              <a:rPr lang="mi-NZ" dirty="0"/>
              <a:t>An advance care plan</a:t>
            </a:r>
            <a:endParaRPr lang="en-NZ" dirty="0"/>
          </a:p>
        </p:txBody>
      </p:sp>
      <p:sp>
        <p:nvSpPr>
          <p:cNvPr id="3" name="Content Placeholder 2">
            <a:extLst>
              <a:ext uri="{FF2B5EF4-FFF2-40B4-BE49-F238E27FC236}">
                <a16:creationId xmlns:a16="http://schemas.microsoft.com/office/drawing/2014/main" id="{77EDCA10-33D6-43EC-8C25-79C2229260EC}"/>
              </a:ext>
            </a:extLst>
          </p:cNvPr>
          <p:cNvSpPr>
            <a:spLocks noGrp="1"/>
          </p:cNvSpPr>
          <p:nvPr>
            <p:ph idx="1"/>
          </p:nvPr>
        </p:nvSpPr>
        <p:spPr/>
        <p:txBody>
          <a:bodyPr/>
          <a:lstStyle/>
          <a:p>
            <a:r>
              <a:rPr lang="en-NZ" dirty="0"/>
              <a:t>Understanding of health situation.</a:t>
            </a:r>
          </a:p>
          <a:p>
            <a:r>
              <a:rPr lang="en-NZ" dirty="0"/>
              <a:t>Fears, concerns, worries.</a:t>
            </a:r>
          </a:p>
          <a:p>
            <a:r>
              <a:rPr lang="en-NZ" dirty="0"/>
              <a:t>How they like to make decisions.</a:t>
            </a:r>
          </a:p>
          <a:p>
            <a:r>
              <a:rPr lang="en-NZ" dirty="0"/>
              <a:t>EPOA / nominated spokesperson/people.</a:t>
            </a:r>
          </a:p>
          <a:p>
            <a:r>
              <a:rPr lang="en-NZ" dirty="0"/>
              <a:t>End-of-life preferences.</a:t>
            </a:r>
          </a:p>
          <a:p>
            <a:r>
              <a:rPr lang="en-NZ" dirty="0"/>
              <a:t>Advance directives.</a:t>
            </a:r>
          </a:p>
          <a:p>
            <a:r>
              <a:rPr lang="en-NZ" dirty="0"/>
              <a:t>What quality of life means to them.</a:t>
            </a:r>
          </a:p>
          <a:p>
            <a:r>
              <a:rPr lang="en-NZ" dirty="0"/>
              <a:t>After death preferences.</a:t>
            </a:r>
          </a:p>
        </p:txBody>
      </p:sp>
    </p:spTree>
    <p:extLst>
      <p:ext uri="{BB962C8B-B14F-4D97-AF65-F5344CB8AC3E}">
        <p14:creationId xmlns:p14="http://schemas.microsoft.com/office/powerpoint/2010/main" val="22900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standing of ACP</a:t>
            </a:r>
            <a:endParaRPr lang="en-NZ" dirty="0"/>
          </a:p>
        </p:txBody>
      </p:sp>
      <p:sp>
        <p:nvSpPr>
          <p:cNvPr id="3" name="Rectangle 2"/>
          <p:cNvSpPr/>
          <p:nvPr/>
        </p:nvSpPr>
        <p:spPr>
          <a:xfrm>
            <a:off x="419100" y="1182231"/>
            <a:ext cx="8305800" cy="4493538"/>
          </a:xfrm>
          <a:prstGeom prst="rect">
            <a:avLst/>
          </a:prstGeom>
        </p:spPr>
        <p:txBody>
          <a:bodyPr wrap="square" anchor="t">
            <a:spAutoFit/>
          </a:bodyPr>
          <a:lstStyle/>
          <a:p>
            <a:pPr marL="361950" indent="-361950">
              <a:buFont typeface="Arial" pitchFamily="34" charset="0"/>
              <a:buChar char="•"/>
            </a:pPr>
            <a:r>
              <a:rPr lang="en-NZ" sz="2600" dirty="0">
                <a:latin typeface="Calibri"/>
                <a:ea typeface="ＭＳ Ｐゴシック"/>
                <a:cs typeface="Arial"/>
              </a:rPr>
              <a:t>The Code of Health and Disability Consumers’ Rights (the Code) promotes patient choice and autonomy in planning and receiving health care.</a:t>
            </a:r>
          </a:p>
          <a:p>
            <a:endParaRPr lang="en-NZ" sz="2600" dirty="0">
              <a:latin typeface="Calibri"/>
              <a:cs typeface="Arial"/>
            </a:endParaRPr>
          </a:p>
          <a:p>
            <a:pPr marL="457200" indent="-457200">
              <a:buFont typeface="Arial" pitchFamily="34" charset="0"/>
              <a:buChar char="•"/>
            </a:pPr>
            <a:r>
              <a:rPr lang="en-NZ" sz="2600" dirty="0">
                <a:latin typeface="Calibri"/>
                <a:ea typeface="ＭＳ Ｐゴシック"/>
                <a:cs typeface="Arial"/>
              </a:rPr>
              <a:t>ACP is consistent with this approach and facilitates clinical decision-making and the provision of health care services that respect the rights and preferences of individuals.</a:t>
            </a:r>
          </a:p>
          <a:p>
            <a:pPr marL="361950" indent="-361950">
              <a:buFont typeface="Arial" pitchFamily="34" charset="0"/>
              <a:buChar char="•"/>
            </a:pPr>
            <a:endParaRPr lang="en-NZ" sz="2600" dirty="0">
              <a:latin typeface="Calibri"/>
              <a:cs typeface="Arial"/>
            </a:endParaRPr>
          </a:p>
          <a:p>
            <a:pPr marL="457200" indent="-457200">
              <a:buFont typeface="Arial" pitchFamily="34" charset="0"/>
              <a:buChar char="•"/>
            </a:pPr>
            <a:r>
              <a:rPr lang="en-NZ" sz="2600" dirty="0">
                <a:latin typeface="Calibri"/>
                <a:ea typeface="ＭＳ Ｐゴシック"/>
                <a:cs typeface="Arial"/>
              </a:rPr>
              <a:t>The Code has legal status as a regulation made under the Health and Disability Commissioner Act. </a:t>
            </a:r>
            <a:endParaRPr lang="en-NZ" sz="2600" dirty="0">
              <a:latin typeface="Calibri"/>
              <a:cs typeface="Arial"/>
            </a:endParaRPr>
          </a:p>
        </p:txBody>
      </p:sp>
    </p:spTree>
    <p:extLst>
      <p:ext uri="{BB962C8B-B14F-4D97-AF65-F5344CB8AC3E}">
        <p14:creationId xmlns:p14="http://schemas.microsoft.com/office/powerpoint/2010/main" val="286697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Advance directives</a:t>
            </a:r>
          </a:p>
        </p:txBody>
      </p:sp>
      <p:sp>
        <p:nvSpPr>
          <p:cNvPr id="3" name="Content Placeholder 2"/>
          <p:cNvSpPr>
            <a:spLocks noGrp="1"/>
          </p:cNvSpPr>
          <p:nvPr>
            <p:ph idx="1"/>
          </p:nvPr>
        </p:nvSpPr>
        <p:spPr/>
        <p:txBody>
          <a:bodyPr/>
          <a:lstStyle/>
          <a:p>
            <a:pPr marL="0" indent="0">
              <a:buNone/>
            </a:pPr>
            <a:r>
              <a:rPr lang="en-NZ" b="0" dirty="0"/>
              <a:t>An advance directive is consent or refusal to specific treatment(s) which may or may not be offered in the future when the person does not have capacity. </a:t>
            </a:r>
          </a:p>
        </p:txBody>
      </p:sp>
    </p:spTree>
    <p:extLst>
      <p:ext uri="{BB962C8B-B14F-4D97-AF65-F5344CB8AC3E}">
        <p14:creationId xmlns:p14="http://schemas.microsoft.com/office/powerpoint/2010/main" val="1488594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285" y="1795332"/>
            <a:ext cx="8534400" cy="4572000"/>
          </a:xfrm>
        </p:spPr>
        <p:txBody>
          <a:bodyPr/>
          <a:lstStyle/>
          <a:p>
            <a:pPr marL="0" indent="0">
              <a:buNone/>
            </a:pPr>
            <a:r>
              <a:rPr lang="en-NZ" sz="2600" b="0" dirty="0">
                <a:latin typeface="Calibri"/>
                <a:cs typeface="Arial"/>
              </a:rPr>
              <a:t>Is a valid advance directive legally binding?</a:t>
            </a:r>
          </a:p>
          <a:p>
            <a:pPr marL="0" indent="0">
              <a:buNone/>
            </a:pPr>
            <a:endParaRPr lang="en-NZ" sz="2600" b="0" dirty="0">
              <a:latin typeface="Calibri"/>
              <a:cs typeface="Arial"/>
            </a:endParaRPr>
          </a:p>
          <a:p>
            <a:pPr marL="0" indent="0">
              <a:buNone/>
            </a:pPr>
            <a:r>
              <a:rPr lang="en-NZ" sz="2600" b="0" dirty="0">
                <a:latin typeface="Calibri"/>
                <a:cs typeface="Arial"/>
              </a:rPr>
              <a:t>YES: A valid advance directive is legally binding.</a:t>
            </a:r>
          </a:p>
          <a:p>
            <a:pPr marL="0" indent="0">
              <a:buNone/>
            </a:pPr>
            <a:endParaRPr lang="en-NZ" sz="2600" b="0" dirty="0">
              <a:latin typeface="Calibri"/>
              <a:cs typeface="Arial"/>
            </a:endParaRPr>
          </a:p>
          <a:p>
            <a:pPr marL="0" indent="0">
              <a:buNone/>
            </a:pPr>
            <a:r>
              <a:rPr lang="en-NZ" sz="2600" dirty="0">
                <a:latin typeface="Calibri"/>
                <a:cs typeface="Arial"/>
              </a:rPr>
              <a:t>Four</a:t>
            </a:r>
            <a:r>
              <a:rPr lang="en-NZ" sz="2600" b="0" dirty="0">
                <a:latin typeface="Calibri"/>
                <a:cs typeface="Arial"/>
              </a:rPr>
              <a:t> criteria make an advance directive valid.</a:t>
            </a:r>
          </a:p>
        </p:txBody>
      </p:sp>
      <p:sp>
        <p:nvSpPr>
          <p:cNvPr id="5" name="Title 4">
            <a:extLst>
              <a:ext uri="{FF2B5EF4-FFF2-40B4-BE49-F238E27FC236}">
                <a16:creationId xmlns:a16="http://schemas.microsoft.com/office/drawing/2014/main" id="{56F9B0ED-E6C0-43A4-8DDA-2B3ED97B61B1}"/>
              </a:ext>
            </a:extLst>
          </p:cNvPr>
          <p:cNvSpPr>
            <a:spLocks noGrp="1"/>
          </p:cNvSpPr>
          <p:nvPr>
            <p:ph type="title"/>
          </p:nvPr>
        </p:nvSpPr>
        <p:spPr/>
        <p:txBody>
          <a:bodyPr/>
          <a:lstStyle/>
          <a:p>
            <a:r>
              <a:rPr lang="mi-NZ" dirty="0"/>
              <a:t>Advance directives</a:t>
            </a:r>
            <a:endParaRPr lang="en-NZ" dirty="0"/>
          </a:p>
        </p:txBody>
      </p:sp>
    </p:spTree>
    <p:extLst>
      <p:ext uri="{BB962C8B-B14F-4D97-AF65-F5344CB8AC3E}">
        <p14:creationId xmlns:p14="http://schemas.microsoft.com/office/powerpoint/2010/main" val="145400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023" y="1395533"/>
            <a:ext cx="8608977" cy="4678362"/>
          </a:xfrm>
        </p:spPr>
        <p:txBody>
          <a:bodyPr/>
          <a:lstStyle/>
          <a:p>
            <a:pPr marL="0" indent="0">
              <a:lnSpc>
                <a:spcPct val="90000"/>
              </a:lnSpc>
              <a:buNone/>
            </a:pPr>
            <a:r>
              <a:rPr lang="en-NZ" sz="2600" b="0" dirty="0">
                <a:latin typeface="Calibri"/>
                <a:cs typeface="Arial"/>
              </a:rPr>
              <a:t>Criteria for validity:</a:t>
            </a:r>
            <a:endParaRPr lang="en-NZ" sz="2600" b="0" dirty="0">
              <a:latin typeface="Calibri"/>
              <a:cs typeface="Calibri"/>
            </a:endParaRPr>
          </a:p>
          <a:p>
            <a:pPr lvl="1">
              <a:buFont typeface="Arial" panose="020B0604020202020204" pitchFamily="34" charset="0"/>
              <a:buChar char="•"/>
            </a:pPr>
            <a:r>
              <a:rPr lang="en-US" sz="2600" b="0" dirty="0">
                <a:latin typeface="Calibri"/>
                <a:cs typeface="Arial"/>
              </a:rPr>
              <a:t>Person must have been competent when the advance directive was created.</a:t>
            </a:r>
          </a:p>
          <a:p>
            <a:pPr lvl="1">
              <a:buFont typeface="Arial" panose="020B0604020202020204" pitchFamily="34" charset="0"/>
              <a:buChar char="•"/>
            </a:pPr>
            <a:r>
              <a:rPr lang="en-US" sz="2600" b="0" dirty="0">
                <a:latin typeface="Calibri"/>
                <a:cs typeface="Arial"/>
              </a:rPr>
              <a:t>They must have been adequately informed.</a:t>
            </a:r>
            <a:endParaRPr lang="en-US" sz="2600" b="0" dirty="0">
              <a:solidFill>
                <a:srgbClr val="FF0000"/>
              </a:solidFill>
              <a:latin typeface="Calibri"/>
              <a:cs typeface="Arial"/>
            </a:endParaRPr>
          </a:p>
          <a:p>
            <a:pPr lvl="1">
              <a:buFont typeface="Arial" panose="020B0604020202020204" pitchFamily="34" charset="0"/>
              <a:buChar char="•"/>
            </a:pPr>
            <a:r>
              <a:rPr lang="en-US" sz="2600" b="0" dirty="0">
                <a:latin typeface="Calibri"/>
                <a:cs typeface="Arial"/>
              </a:rPr>
              <a:t>They must have been free of undue influence.</a:t>
            </a:r>
            <a:endParaRPr lang="en-US" sz="2600" b="0" dirty="0">
              <a:solidFill>
                <a:srgbClr val="FF0000"/>
              </a:solidFill>
              <a:latin typeface="Calibri"/>
              <a:cs typeface="Arial"/>
            </a:endParaRPr>
          </a:p>
          <a:p>
            <a:pPr lvl="1">
              <a:buFont typeface="Arial" panose="020B0604020202020204" pitchFamily="34" charset="0"/>
              <a:buChar char="•"/>
            </a:pPr>
            <a:r>
              <a:rPr lang="en-US" sz="2600" b="0" dirty="0">
                <a:latin typeface="Calibri"/>
                <a:cs typeface="Arial"/>
              </a:rPr>
              <a:t>The advance directive must have been intended to apply in the circumstances that have arisen.</a:t>
            </a:r>
          </a:p>
          <a:p>
            <a:pPr marL="971550" lvl="1" indent="-514350">
              <a:buAutoNum type="arabicPeriod"/>
            </a:pPr>
            <a:endParaRPr lang="en-NZ" sz="2600" b="0" dirty="0">
              <a:latin typeface="Arial"/>
              <a:cs typeface="Calibri"/>
            </a:endParaRPr>
          </a:p>
          <a:p>
            <a:pPr marL="0" indent="0">
              <a:lnSpc>
                <a:spcPct val="90000"/>
              </a:lnSpc>
              <a:buNone/>
            </a:pPr>
            <a:endParaRPr lang="en-NZ" sz="2600" b="0" dirty="0"/>
          </a:p>
        </p:txBody>
      </p:sp>
      <p:sp>
        <p:nvSpPr>
          <p:cNvPr id="5" name="Title 4">
            <a:extLst>
              <a:ext uri="{FF2B5EF4-FFF2-40B4-BE49-F238E27FC236}">
                <a16:creationId xmlns:a16="http://schemas.microsoft.com/office/drawing/2014/main" id="{87173BB1-1262-4D7F-A7A1-FCA981C39746}"/>
              </a:ext>
            </a:extLst>
          </p:cNvPr>
          <p:cNvSpPr>
            <a:spLocks noGrp="1"/>
          </p:cNvSpPr>
          <p:nvPr>
            <p:ph type="title"/>
          </p:nvPr>
        </p:nvSpPr>
        <p:spPr/>
        <p:txBody>
          <a:bodyPr/>
          <a:lstStyle/>
          <a:p>
            <a:r>
              <a:rPr lang="mi-NZ" dirty="0"/>
              <a:t>Advance directives</a:t>
            </a:r>
            <a:endParaRPr lang="en-NZ" dirty="0"/>
          </a:p>
        </p:txBody>
      </p:sp>
    </p:spTree>
    <p:extLst>
      <p:ext uri="{BB962C8B-B14F-4D97-AF65-F5344CB8AC3E}">
        <p14:creationId xmlns:p14="http://schemas.microsoft.com/office/powerpoint/2010/main" val="146222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C991-3AA0-4F85-8166-064FF55B08CF}"/>
              </a:ext>
            </a:extLst>
          </p:cNvPr>
          <p:cNvSpPr>
            <a:spLocks noGrp="1"/>
          </p:cNvSpPr>
          <p:nvPr>
            <p:ph type="title"/>
          </p:nvPr>
        </p:nvSpPr>
        <p:spPr/>
        <p:txBody>
          <a:bodyPr/>
          <a:lstStyle/>
          <a:p>
            <a:r>
              <a:rPr lang="en-NZ" dirty="0"/>
              <a:t>The importance of clarity</a:t>
            </a:r>
          </a:p>
        </p:txBody>
      </p:sp>
      <p:sp>
        <p:nvSpPr>
          <p:cNvPr id="3" name="Content Placeholder 2">
            <a:extLst>
              <a:ext uri="{FF2B5EF4-FFF2-40B4-BE49-F238E27FC236}">
                <a16:creationId xmlns:a16="http://schemas.microsoft.com/office/drawing/2014/main" id="{41546867-0A95-4F36-81F9-5E735CF25BB0}"/>
              </a:ext>
            </a:extLst>
          </p:cNvPr>
          <p:cNvSpPr>
            <a:spLocks noGrp="1"/>
          </p:cNvSpPr>
          <p:nvPr>
            <p:ph idx="1"/>
          </p:nvPr>
        </p:nvSpPr>
        <p:spPr/>
        <p:txBody>
          <a:bodyPr/>
          <a:lstStyle/>
          <a:p>
            <a:r>
              <a:rPr lang="en-NZ" b="0" dirty="0"/>
              <a:t>'I don’t want to be a vegetable.’</a:t>
            </a:r>
          </a:p>
          <a:p>
            <a:r>
              <a:rPr lang="en-NZ" b="0" dirty="0"/>
              <a:t>'I don’t want to be kept alive on a machine.’</a:t>
            </a:r>
          </a:p>
          <a:p>
            <a:r>
              <a:rPr lang="en-NZ" b="0" dirty="0"/>
              <a:t>'Pull the plug.'</a:t>
            </a:r>
          </a:p>
          <a:p>
            <a:r>
              <a:rPr lang="en-NZ" b="0" dirty="0"/>
              <a:t>'I don’t want to be gaga.'</a:t>
            </a:r>
          </a:p>
          <a:p>
            <a:r>
              <a:rPr lang="en-NZ" b="0" dirty="0"/>
              <a:t>'Fix me up.'</a:t>
            </a:r>
          </a:p>
        </p:txBody>
      </p:sp>
    </p:spTree>
    <p:extLst>
      <p:ext uri="{BB962C8B-B14F-4D97-AF65-F5344CB8AC3E}">
        <p14:creationId xmlns:p14="http://schemas.microsoft.com/office/powerpoint/2010/main" val="3646629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Advance directives</a:t>
            </a:r>
          </a:p>
        </p:txBody>
      </p:sp>
      <p:sp>
        <p:nvSpPr>
          <p:cNvPr id="3" name="Content Placeholder 2"/>
          <p:cNvSpPr>
            <a:spLocks noGrp="1"/>
          </p:cNvSpPr>
          <p:nvPr>
            <p:ph idx="1"/>
          </p:nvPr>
        </p:nvSpPr>
        <p:spPr/>
        <p:txBody>
          <a:bodyPr/>
          <a:lstStyle/>
          <a:p>
            <a:pPr marL="457200" lvl="1" indent="0">
              <a:buNone/>
            </a:pPr>
            <a:endParaRPr lang="en-NZ" dirty="0"/>
          </a:p>
          <a:p>
            <a:r>
              <a:rPr lang="en-US" dirty="0"/>
              <a:t>An advance directive does not need to be in writing.</a:t>
            </a:r>
          </a:p>
          <a:p>
            <a:r>
              <a:rPr lang="en-US" dirty="0"/>
              <a:t>An advance directive only applies when a patient lacks capacity.</a:t>
            </a:r>
          </a:p>
          <a:p>
            <a:r>
              <a:rPr lang="en-US" dirty="0"/>
              <a:t>An advanced directive cannot require the provision of specific treatment.</a:t>
            </a:r>
          </a:p>
          <a:p>
            <a:endParaRPr lang="en-NZ" dirty="0"/>
          </a:p>
        </p:txBody>
      </p:sp>
    </p:spTree>
    <p:extLst>
      <p:ext uri="{BB962C8B-B14F-4D97-AF65-F5344CB8AC3E}">
        <p14:creationId xmlns:p14="http://schemas.microsoft.com/office/powerpoint/2010/main" val="53644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0F72AA-C858-43E7-A212-F710C06FDB68}"/>
              </a:ext>
            </a:extLst>
          </p:cNvPr>
          <p:cNvSpPr>
            <a:spLocks noGrp="1"/>
          </p:cNvSpPr>
          <p:nvPr>
            <p:ph type="title"/>
          </p:nvPr>
        </p:nvSpPr>
        <p:spPr/>
        <p:txBody>
          <a:bodyPr/>
          <a:lstStyle/>
          <a:p>
            <a:r>
              <a:rPr lang="en-NZ" dirty="0"/>
              <a:t>Advance directives</a:t>
            </a:r>
          </a:p>
        </p:txBody>
      </p:sp>
      <p:sp>
        <p:nvSpPr>
          <p:cNvPr id="3" name="Content Placeholder 2"/>
          <p:cNvSpPr>
            <a:spLocks noGrp="1"/>
          </p:cNvSpPr>
          <p:nvPr>
            <p:ph idx="1"/>
          </p:nvPr>
        </p:nvSpPr>
        <p:spPr/>
        <p:txBody>
          <a:bodyPr/>
          <a:lstStyle/>
          <a:p>
            <a:endParaRPr lang="en-NZ" dirty="0"/>
          </a:p>
          <a:p>
            <a:pPr marL="0" indent="0">
              <a:buNone/>
            </a:pPr>
            <a:r>
              <a:rPr lang="en-NZ" dirty="0"/>
              <a:t>In the absence of reasonable grounds to doubt validity, an advance directive should ordinarily be honoured.</a:t>
            </a:r>
          </a:p>
          <a:p>
            <a:endParaRPr lang="en-N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F50E6A-E7BD-4D89-8441-ED7C2228B31D}"/>
              </a:ext>
            </a:extLst>
          </p:cNvPr>
          <p:cNvSpPr>
            <a:spLocks noGrp="1"/>
          </p:cNvSpPr>
          <p:nvPr>
            <p:ph type="title"/>
          </p:nvPr>
        </p:nvSpPr>
        <p:spPr/>
        <p:txBody>
          <a:bodyPr/>
          <a:lstStyle/>
          <a:p>
            <a:r>
              <a:rPr lang="mi-NZ" dirty="0"/>
              <a:t>Advance directives</a:t>
            </a:r>
            <a:endParaRPr lang="en-NZ" dirty="0"/>
          </a:p>
        </p:txBody>
      </p:sp>
      <p:sp>
        <p:nvSpPr>
          <p:cNvPr id="3" name="Content Placeholder 2"/>
          <p:cNvSpPr>
            <a:spLocks noGrp="1"/>
          </p:cNvSpPr>
          <p:nvPr>
            <p:ph idx="1"/>
          </p:nvPr>
        </p:nvSpPr>
        <p:spPr/>
        <p:txBody>
          <a:bodyPr/>
          <a:lstStyle/>
          <a:p>
            <a:r>
              <a:rPr lang="en-NZ" dirty="0"/>
              <a:t>In New Zealand an </a:t>
            </a:r>
            <a:r>
              <a:rPr lang="en-NZ" dirty="0" err="1"/>
              <a:t>EPoA</a:t>
            </a:r>
            <a:r>
              <a:rPr lang="en-NZ" dirty="0"/>
              <a:t> can not refuse any standard medical treatment or procedure intended to save life or prevent serious damage to health.</a:t>
            </a:r>
          </a:p>
          <a:p>
            <a:r>
              <a:rPr lang="en-NZ" dirty="0"/>
              <a:t>An advance directive is therefore the best way for any individual to refuse a particular treatment in the future (particularly if it is considered standard/potentially life-saving).</a:t>
            </a:r>
          </a:p>
        </p:txBody>
      </p:sp>
    </p:spTree>
    <p:extLst>
      <p:ext uri="{BB962C8B-B14F-4D97-AF65-F5344CB8AC3E}">
        <p14:creationId xmlns:p14="http://schemas.microsoft.com/office/powerpoint/2010/main" val="3051756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F4CB-1A3E-4CE2-A3BC-92968A726893}"/>
              </a:ext>
            </a:extLst>
          </p:cNvPr>
          <p:cNvSpPr>
            <a:spLocks noGrp="1"/>
          </p:cNvSpPr>
          <p:nvPr>
            <p:ph type="title"/>
          </p:nvPr>
        </p:nvSpPr>
        <p:spPr/>
        <p:txBody>
          <a:bodyPr/>
          <a:lstStyle/>
          <a:p>
            <a:r>
              <a:rPr lang="en-NZ" dirty="0" err="1"/>
              <a:t>Whakatauki</a:t>
            </a:r>
            <a:endParaRPr lang="en-NZ" dirty="0"/>
          </a:p>
        </p:txBody>
      </p:sp>
      <p:sp>
        <p:nvSpPr>
          <p:cNvPr id="3" name="Content Placeholder 2">
            <a:extLst>
              <a:ext uri="{FF2B5EF4-FFF2-40B4-BE49-F238E27FC236}">
                <a16:creationId xmlns:a16="http://schemas.microsoft.com/office/drawing/2014/main" id="{78ADFC28-0CF2-42B6-B9AB-44479B0B8067}"/>
              </a:ext>
            </a:extLst>
          </p:cNvPr>
          <p:cNvSpPr>
            <a:spLocks noGrp="1"/>
          </p:cNvSpPr>
          <p:nvPr>
            <p:ph idx="1"/>
          </p:nvPr>
        </p:nvSpPr>
        <p:spPr/>
        <p:txBody>
          <a:bodyPr/>
          <a:lstStyle/>
          <a:p>
            <a:pPr marL="0" indent="0" algn="ctr">
              <a:buNone/>
            </a:pPr>
            <a:r>
              <a:rPr lang="en-NZ" dirty="0"/>
              <a:t>‘Me </a:t>
            </a:r>
            <a:r>
              <a:rPr lang="en-NZ" dirty="0" err="1"/>
              <a:t>haere</a:t>
            </a:r>
            <a:r>
              <a:rPr lang="en-NZ" dirty="0"/>
              <a:t> </a:t>
            </a:r>
            <a:r>
              <a:rPr lang="en-NZ" dirty="0" err="1"/>
              <a:t>tahi</a:t>
            </a:r>
            <a:r>
              <a:rPr lang="en-NZ" dirty="0"/>
              <a:t> tatou </a:t>
            </a:r>
            <a:r>
              <a:rPr lang="en-NZ" dirty="0" err="1"/>
              <a:t>mō</a:t>
            </a:r>
            <a:r>
              <a:rPr lang="en-NZ" dirty="0"/>
              <a:t> </a:t>
            </a:r>
            <a:r>
              <a:rPr lang="en-NZ" dirty="0" err="1"/>
              <a:t>te</a:t>
            </a:r>
            <a:r>
              <a:rPr lang="en-NZ" dirty="0"/>
              <a:t> </a:t>
            </a:r>
            <a:r>
              <a:rPr lang="en-NZ" dirty="0" err="1"/>
              <a:t>hauora</a:t>
            </a:r>
            <a:endParaRPr lang="en-NZ" dirty="0"/>
          </a:p>
          <a:p>
            <a:pPr marL="0" indent="0" algn="ctr">
              <a:buNone/>
            </a:pPr>
            <a:r>
              <a:rPr lang="en-NZ" dirty="0"/>
              <a:t>me </a:t>
            </a:r>
            <a:r>
              <a:rPr lang="en-NZ" dirty="0" err="1"/>
              <a:t>te</a:t>
            </a:r>
            <a:r>
              <a:rPr lang="en-NZ" dirty="0"/>
              <a:t> </a:t>
            </a:r>
            <a:r>
              <a:rPr lang="en-NZ" dirty="0" err="1"/>
              <a:t>oranga</a:t>
            </a:r>
            <a:r>
              <a:rPr lang="en-NZ" dirty="0"/>
              <a:t> o </a:t>
            </a:r>
            <a:r>
              <a:rPr lang="en-NZ" dirty="0" err="1"/>
              <a:t>ngā</a:t>
            </a:r>
            <a:r>
              <a:rPr lang="en-NZ" dirty="0"/>
              <a:t> iwi </a:t>
            </a:r>
            <a:r>
              <a:rPr lang="en-NZ" dirty="0" err="1"/>
              <a:t>katoa</a:t>
            </a:r>
            <a:r>
              <a:rPr lang="en-NZ" dirty="0"/>
              <a:t> o Aotearoa’.</a:t>
            </a:r>
          </a:p>
          <a:p>
            <a:pPr marL="0" indent="0" algn="ctr">
              <a:buNone/>
            </a:pPr>
            <a:endParaRPr lang="en-NZ" dirty="0"/>
          </a:p>
          <a:p>
            <a:pPr marL="0" indent="0" algn="ctr">
              <a:buNone/>
            </a:pPr>
            <a:r>
              <a:rPr lang="en-NZ" dirty="0"/>
              <a:t>‘Let us journey together for the health </a:t>
            </a:r>
          </a:p>
          <a:p>
            <a:pPr marL="0" indent="0" algn="ctr">
              <a:buNone/>
            </a:pPr>
            <a:r>
              <a:rPr lang="en-NZ" dirty="0"/>
              <a:t>and wellbeing of Aotearoa.'</a:t>
            </a:r>
          </a:p>
        </p:txBody>
      </p:sp>
    </p:spTree>
    <p:extLst>
      <p:ext uri="{BB962C8B-B14F-4D97-AF65-F5344CB8AC3E}">
        <p14:creationId xmlns:p14="http://schemas.microsoft.com/office/powerpoint/2010/main" val="1944185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2C87BF-1787-4205-83BA-7FFDFFDD5479}"/>
              </a:ext>
            </a:extLst>
          </p:cNvPr>
          <p:cNvSpPr/>
          <p:nvPr/>
        </p:nvSpPr>
        <p:spPr>
          <a:xfrm>
            <a:off x="0" y="5760640"/>
            <a:ext cx="9144000" cy="14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266" name="Title 1"/>
          <p:cNvSpPr>
            <a:spLocks noGrp="1"/>
          </p:cNvSpPr>
          <p:nvPr>
            <p:ph type="title"/>
          </p:nvPr>
        </p:nvSpPr>
        <p:spPr>
          <a:xfrm>
            <a:off x="152400" y="0"/>
            <a:ext cx="8229600" cy="1048791"/>
          </a:xfrm>
        </p:spPr>
        <p:txBody>
          <a:bodyPr/>
          <a:lstStyle/>
          <a:p>
            <a:r>
              <a:rPr lang="en-US" dirty="0"/>
              <a:t>Decision-making cascade: what happens when a person is no longer competent?</a:t>
            </a:r>
            <a:endParaRPr lang="en-NZ" dirty="0"/>
          </a:p>
        </p:txBody>
      </p:sp>
      <p:graphicFrame>
        <p:nvGraphicFramePr>
          <p:cNvPr id="5" name="Diagram 4"/>
          <p:cNvGraphicFramePr/>
          <p:nvPr>
            <p:extLst>
              <p:ext uri="{D42A27DB-BD31-4B8C-83A1-F6EECF244321}">
                <p14:modId xmlns:p14="http://schemas.microsoft.com/office/powerpoint/2010/main" val="3541488290"/>
              </p:ext>
            </p:extLst>
          </p:nvPr>
        </p:nvGraphicFramePr>
        <p:xfrm>
          <a:off x="2318073" y="217251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Left Bracket 1"/>
          <p:cNvSpPr/>
          <p:nvPr/>
        </p:nvSpPr>
        <p:spPr>
          <a:xfrm>
            <a:off x="2343064" y="4306788"/>
            <a:ext cx="248308" cy="2160240"/>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NZ"/>
          </a:p>
        </p:txBody>
      </p:sp>
      <p:sp>
        <p:nvSpPr>
          <p:cNvPr id="3" name="TextBox 2"/>
          <p:cNvSpPr txBox="1"/>
          <p:nvPr/>
        </p:nvSpPr>
        <p:spPr>
          <a:xfrm>
            <a:off x="371581" y="5063742"/>
            <a:ext cx="1944216" cy="1200329"/>
          </a:xfrm>
          <a:prstGeom prst="rect">
            <a:avLst/>
          </a:prstGeom>
          <a:noFill/>
        </p:spPr>
        <p:txBody>
          <a:bodyPr wrap="square" rtlCol="0" anchor="t">
            <a:spAutoFit/>
          </a:bodyPr>
          <a:lstStyle/>
          <a:p>
            <a:r>
              <a:rPr lang="en-NZ" sz="2400" dirty="0">
                <a:latin typeface="Calibri"/>
                <a:ea typeface="ＭＳ Ｐゴシック"/>
                <a:cs typeface="Arial"/>
              </a:rPr>
              <a:t>Medical decision-making</a:t>
            </a:r>
          </a:p>
        </p:txBody>
      </p:sp>
      <p:sp>
        <p:nvSpPr>
          <p:cNvPr id="4" name="TextBox 3"/>
          <p:cNvSpPr txBox="1"/>
          <p:nvPr/>
        </p:nvSpPr>
        <p:spPr>
          <a:xfrm>
            <a:off x="5339844" y="6519353"/>
            <a:ext cx="3808240" cy="430887"/>
          </a:xfrm>
          <a:prstGeom prst="rect">
            <a:avLst/>
          </a:prstGeom>
          <a:noFill/>
        </p:spPr>
        <p:txBody>
          <a:bodyPr wrap="square" rtlCol="0">
            <a:spAutoFit/>
          </a:bodyPr>
          <a:lstStyle/>
          <a:p>
            <a:r>
              <a:rPr lang="en-NZ" sz="1100"/>
              <a:t>Adapted from t</a:t>
            </a:r>
            <a:r>
              <a:rPr lang="en-US" sz="1100"/>
              <a:t>he National</a:t>
            </a:r>
            <a:r>
              <a:rPr lang="en-NZ" sz="1100"/>
              <a:t> Advance Care Planning Cooperative ‘s Training Program Resources</a:t>
            </a:r>
          </a:p>
        </p:txBody>
      </p:sp>
      <p:sp>
        <p:nvSpPr>
          <p:cNvPr id="6" name="TextBox 5"/>
          <p:cNvSpPr txBox="1"/>
          <p:nvPr/>
        </p:nvSpPr>
        <p:spPr>
          <a:xfrm>
            <a:off x="152400" y="1331626"/>
            <a:ext cx="9143999" cy="492443"/>
          </a:xfrm>
          <a:prstGeom prst="rect">
            <a:avLst/>
          </a:prstGeom>
          <a:noFill/>
        </p:spPr>
        <p:txBody>
          <a:bodyPr wrap="square" rtlCol="0" anchor="t">
            <a:spAutoFit/>
          </a:bodyPr>
          <a:lstStyle/>
          <a:p>
            <a:r>
              <a:rPr lang="en-NZ" sz="2600" dirty="0">
                <a:latin typeface="Calibri"/>
                <a:ea typeface="ＭＳ Ｐゴシック"/>
                <a:cs typeface="Arial"/>
              </a:rPr>
              <a:t>Offer of treatment – what is medically indicated in this situation?</a:t>
            </a:r>
          </a:p>
        </p:txBody>
      </p:sp>
    </p:spTree>
    <p:extLst>
      <p:ext uri="{BB962C8B-B14F-4D97-AF65-F5344CB8AC3E}">
        <p14:creationId xmlns:p14="http://schemas.microsoft.com/office/powerpoint/2010/main" val="1529854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NZ" dirty="0"/>
              <a:t>Why is advance care planning important?</a:t>
            </a:r>
          </a:p>
        </p:txBody>
      </p:sp>
      <p:pic>
        <p:nvPicPr>
          <p:cNvPr id="5" name="Content Placeholder 4"/>
          <p:cNvPicPr>
            <a:picLocks noGrp="1" noChangeAspect="1"/>
          </p:cNvPicPr>
          <p:nvPr>
            <p:ph idx="1"/>
          </p:nvPr>
        </p:nvPicPr>
        <p:blipFill>
          <a:blip r:embed="rId3"/>
          <a:stretch>
            <a:fillRect/>
          </a:stretch>
        </p:blipFill>
        <p:spPr>
          <a:xfrm>
            <a:off x="1656887" y="1132679"/>
            <a:ext cx="5830225" cy="459264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NZ" dirty="0"/>
              <a:t>Evidence</a:t>
            </a:r>
          </a:p>
        </p:txBody>
      </p:sp>
      <p:sp>
        <p:nvSpPr>
          <p:cNvPr id="7" name="Content Placeholder 6">
            <a:extLst>
              <a:ext uri="{FF2B5EF4-FFF2-40B4-BE49-F238E27FC236}">
                <a16:creationId xmlns:a16="http://schemas.microsoft.com/office/drawing/2014/main" id="{47F50520-DBB2-4A74-BA57-FF0B7662E210}"/>
              </a:ext>
            </a:extLst>
          </p:cNvPr>
          <p:cNvSpPr>
            <a:spLocks noGrp="1"/>
          </p:cNvSpPr>
          <p:nvPr>
            <p:ph idx="1"/>
          </p:nvPr>
        </p:nvSpPr>
        <p:spPr/>
        <p:txBody>
          <a:bodyPr/>
          <a:lstStyle/>
          <a:p>
            <a:pPr marL="355600" marR="701675">
              <a:spcBef>
                <a:spcPts val="95"/>
              </a:spcBef>
              <a:buFont typeface="Arial"/>
              <a:buChar char="•"/>
              <a:tabLst>
                <a:tab pos="354965" algn="l"/>
                <a:tab pos="355600" algn="l"/>
              </a:tabLst>
            </a:pPr>
            <a:r>
              <a:rPr lang="en-NZ" spc="-5" dirty="0">
                <a:ea typeface="ＭＳ Ｐゴシック"/>
                <a:cs typeface="Arial"/>
              </a:rPr>
              <a:t>Advance care planning improves quality of life and the quality of end of life communication (</a:t>
            </a:r>
            <a:r>
              <a:rPr lang="en-NZ" spc="-5" dirty="0" err="1">
                <a:ea typeface="ＭＳ Ｐゴシック"/>
                <a:cs typeface="Arial"/>
              </a:rPr>
              <a:t>Schichtel</a:t>
            </a:r>
            <a:r>
              <a:rPr lang="en-NZ" spc="-5" dirty="0">
                <a:ea typeface="ＭＳ Ｐゴシック"/>
                <a:cs typeface="Arial"/>
              </a:rPr>
              <a:t> et al, 2019).</a:t>
            </a:r>
          </a:p>
          <a:p>
            <a:pPr marL="355600" marR="701675">
              <a:spcBef>
                <a:spcPts val="95"/>
              </a:spcBef>
              <a:buFont typeface="Arial"/>
              <a:buChar char="•"/>
              <a:tabLst>
                <a:tab pos="354965" algn="l"/>
                <a:tab pos="355600" algn="l"/>
              </a:tabLst>
            </a:pPr>
            <a:r>
              <a:rPr lang="en-NZ" spc="-5" dirty="0">
                <a:ea typeface="ＭＳ Ｐゴシック"/>
                <a:cs typeface="Arial"/>
              </a:rPr>
              <a:t>Lower hospital readmission rates and use of ICU (Song et al, 2016).</a:t>
            </a:r>
          </a:p>
          <a:p>
            <a:pPr marL="355600" marR="701675">
              <a:spcBef>
                <a:spcPts val="95"/>
              </a:spcBef>
              <a:buFont typeface="Arial"/>
              <a:buChar char="•"/>
              <a:tabLst>
                <a:tab pos="354965" algn="l"/>
                <a:tab pos="355600" algn="l"/>
              </a:tabLst>
            </a:pPr>
            <a:r>
              <a:rPr lang="en-NZ" spc="-5" dirty="0">
                <a:ea typeface="ＭＳ Ｐゴシック"/>
                <a:cs typeface="Arial"/>
              </a:rPr>
              <a:t>Increased concordance between preferred and delivered care (</a:t>
            </a:r>
            <a:r>
              <a:rPr lang="en-NZ" spc="-5" dirty="0" err="1">
                <a:ea typeface="ＭＳ Ｐゴシック"/>
                <a:cs typeface="Arial"/>
              </a:rPr>
              <a:t>Houben</a:t>
            </a:r>
            <a:r>
              <a:rPr lang="en-NZ" spc="-5" dirty="0">
                <a:ea typeface="ＭＳ Ｐゴシック"/>
                <a:cs typeface="Arial"/>
              </a:rPr>
              <a:t> et al, 2014).</a:t>
            </a:r>
          </a:p>
        </p:txBody>
      </p:sp>
    </p:spTree>
    <p:extLst>
      <p:ext uri="{BB962C8B-B14F-4D97-AF65-F5344CB8AC3E}">
        <p14:creationId xmlns:p14="http://schemas.microsoft.com/office/powerpoint/2010/main" val="3184726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NZ" dirty="0"/>
              <a:t>Evidence continued</a:t>
            </a:r>
          </a:p>
        </p:txBody>
      </p:sp>
      <p:sp>
        <p:nvSpPr>
          <p:cNvPr id="7" name="Content Placeholder 6">
            <a:extLst>
              <a:ext uri="{FF2B5EF4-FFF2-40B4-BE49-F238E27FC236}">
                <a16:creationId xmlns:a16="http://schemas.microsoft.com/office/drawing/2014/main" id="{47F50520-DBB2-4A74-BA57-FF0B7662E210}"/>
              </a:ext>
            </a:extLst>
          </p:cNvPr>
          <p:cNvSpPr>
            <a:spLocks noGrp="1"/>
          </p:cNvSpPr>
          <p:nvPr>
            <p:ph idx="1"/>
          </p:nvPr>
        </p:nvSpPr>
        <p:spPr/>
        <p:txBody>
          <a:bodyPr/>
          <a:lstStyle/>
          <a:p>
            <a:pPr marL="355600" marR="701675">
              <a:spcBef>
                <a:spcPts val="95"/>
              </a:spcBef>
              <a:buFont typeface="Arial"/>
              <a:buChar char="•"/>
              <a:tabLst>
                <a:tab pos="354965" algn="l"/>
                <a:tab pos="355600" algn="l"/>
              </a:tabLst>
            </a:pPr>
            <a:r>
              <a:rPr lang="en-NZ" spc="-5" dirty="0">
                <a:ea typeface="ＭＳ Ｐゴシック"/>
                <a:cs typeface="Arial"/>
              </a:rPr>
              <a:t>Helps a </a:t>
            </a:r>
            <a:r>
              <a:rPr lang="en-NZ" dirty="0">
                <a:ea typeface="ＭＳ Ｐゴシック"/>
                <a:cs typeface="Arial"/>
              </a:rPr>
              <a:t>person achieve </a:t>
            </a:r>
            <a:r>
              <a:rPr lang="en-NZ" spc="-5" dirty="0">
                <a:ea typeface="ＭＳ Ｐゴシック"/>
                <a:cs typeface="Arial"/>
              </a:rPr>
              <a:t>a sense of </a:t>
            </a:r>
            <a:r>
              <a:rPr lang="en-NZ" dirty="0">
                <a:ea typeface="ＭＳ Ｐゴシック"/>
                <a:cs typeface="Arial"/>
              </a:rPr>
              <a:t>control </a:t>
            </a:r>
            <a:r>
              <a:rPr lang="en-NZ" spc="-5" dirty="0">
                <a:ea typeface="ＭＳ Ｐゴシック"/>
                <a:cs typeface="Arial"/>
              </a:rPr>
              <a:t>as </a:t>
            </a:r>
            <a:r>
              <a:rPr lang="en-NZ" dirty="0">
                <a:ea typeface="ＭＳ Ｐゴシック"/>
                <a:cs typeface="Arial"/>
              </a:rPr>
              <a:t>their  </a:t>
            </a:r>
            <a:r>
              <a:rPr lang="en-NZ" spc="-5" dirty="0">
                <a:ea typeface="ＭＳ Ｐゴシック"/>
                <a:cs typeface="Arial"/>
              </a:rPr>
              <a:t>illness progresses and death approaches (Lyon,</a:t>
            </a:r>
            <a:r>
              <a:rPr lang="en-NZ" spc="190" dirty="0">
                <a:ea typeface="ＭＳ Ｐゴシック"/>
                <a:cs typeface="Arial"/>
              </a:rPr>
              <a:t> </a:t>
            </a:r>
            <a:r>
              <a:rPr lang="en-NZ" spc="-5" dirty="0">
                <a:ea typeface="ＭＳ Ｐゴシック"/>
                <a:cs typeface="Arial"/>
              </a:rPr>
              <a:t>2007).</a:t>
            </a:r>
          </a:p>
          <a:p>
            <a:pPr marL="355600" marR="701675">
              <a:spcBef>
                <a:spcPts val="95"/>
              </a:spcBef>
              <a:buFont typeface="Arial"/>
              <a:buChar char="•"/>
              <a:tabLst>
                <a:tab pos="354965" algn="l"/>
                <a:tab pos="355600" algn="l"/>
              </a:tabLst>
            </a:pPr>
            <a:r>
              <a:rPr lang="en-NZ" spc="-5" dirty="0">
                <a:ea typeface="ＭＳ Ｐゴシック"/>
                <a:cs typeface="Arial"/>
              </a:rPr>
              <a:t>Can positively </a:t>
            </a:r>
            <a:r>
              <a:rPr lang="en-NZ" spc="-10" dirty="0">
                <a:ea typeface="ＭＳ Ｐゴシック"/>
                <a:cs typeface="Arial"/>
              </a:rPr>
              <a:t>enhance </a:t>
            </a:r>
            <a:r>
              <a:rPr lang="en-NZ" spc="-5" dirty="0">
                <a:ea typeface="ＭＳ Ｐゴシック"/>
                <a:cs typeface="Arial"/>
              </a:rPr>
              <a:t>a patient’s hope in the face of  progressive disease (Davison,</a:t>
            </a:r>
            <a:r>
              <a:rPr lang="en-NZ" spc="80" dirty="0">
                <a:ea typeface="ＭＳ Ｐゴシック"/>
                <a:cs typeface="Arial"/>
              </a:rPr>
              <a:t> </a:t>
            </a:r>
            <a:r>
              <a:rPr lang="en-NZ" spc="-5" dirty="0">
                <a:ea typeface="ＭＳ Ｐゴシック"/>
                <a:cs typeface="Arial"/>
              </a:rPr>
              <a:t>2006).</a:t>
            </a:r>
          </a:p>
          <a:p>
            <a:pPr marL="355600" marR="701675">
              <a:spcBef>
                <a:spcPts val="95"/>
              </a:spcBef>
              <a:buFont typeface="Arial"/>
              <a:buChar char="•"/>
              <a:tabLst>
                <a:tab pos="354965" algn="l"/>
                <a:tab pos="355600" algn="l"/>
              </a:tabLst>
            </a:pPr>
            <a:r>
              <a:rPr lang="en-NZ" spc="-5" dirty="0">
                <a:ea typeface="ＭＳ Ｐゴシック"/>
                <a:cs typeface="Arial"/>
              </a:rPr>
              <a:t>Reduces </a:t>
            </a:r>
            <a:r>
              <a:rPr lang="en-NZ" spc="-10" dirty="0">
                <a:ea typeface="ＭＳ Ｐゴシック"/>
                <a:cs typeface="Arial"/>
              </a:rPr>
              <a:t>fear </a:t>
            </a:r>
            <a:r>
              <a:rPr lang="en-NZ" spc="-5" dirty="0">
                <a:ea typeface="ＭＳ Ｐゴシック"/>
                <a:cs typeface="Arial"/>
              </a:rPr>
              <a:t>and anxiety (Ditto et al.,</a:t>
            </a:r>
            <a:r>
              <a:rPr lang="en-NZ" spc="175" dirty="0">
                <a:ea typeface="ＭＳ Ｐゴシック"/>
                <a:cs typeface="Arial"/>
              </a:rPr>
              <a:t> </a:t>
            </a:r>
            <a:r>
              <a:rPr lang="en-NZ" spc="-5" dirty="0">
                <a:ea typeface="ＭＳ Ｐゴシック"/>
                <a:cs typeface="Arial"/>
              </a:rPr>
              <a:t>2001).</a:t>
            </a:r>
          </a:p>
        </p:txBody>
      </p:sp>
    </p:spTree>
    <p:extLst>
      <p:ext uri="{BB962C8B-B14F-4D97-AF65-F5344CB8AC3E}">
        <p14:creationId xmlns:p14="http://schemas.microsoft.com/office/powerpoint/2010/main" val="137582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8322-1E65-4D35-B566-1646C978D67E}"/>
              </a:ext>
            </a:extLst>
          </p:cNvPr>
          <p:cNvSpPr>
            <a:spLocks noGrp="1"/>
          </p:cNvSpPr>
          <p:nvPr>
            <p:ph type="title"/>
          </p:nvPr>
        </p:nvSpPr>
        <p:spPr/>
        <p:txBody>
          <a:bodyPr/>
          <a:lstStyle/>
          <a:p>
            <a:r>
              <a:rPr lang="en-NZ" dirty="0"/>
              <a:t>Arthur’s story</a:t>
            </a:r>
          </a:p>
        </p:txBody>
      </p:sp>
      <p:pic>
        <p:nvPicPr>
          <p:cNvPr id="3" name="Picture 3" descr="A person holding a sign&#10;&#10;Description generated with high confidence">
            <a:extLst>
              <a:ext uri="{FF2B5EF4-FFF2-40B4-BE49-F238E27FC236}">
                <a16:creationId xmlns:a16="http://schemas.microsoft.com/office/drawing/2014/main" id="{B2EDCE5C-B3E0-4679-82C6-0B7F7042D3B0}"/>
              </a:ext>
            </a:extLst>
          </p:cNvPr>
          <p:cNvPicPr>
            <a:picLocks noChangeAspect="1"/>
          </p:cNvPicPr>
          <p:nvPr/>
        </p:nvPicPr>
        <p:blipFill>
          <a:blip r:embed="rId3"/>
          <a:stretch>
            <a:fillRect/>
          </a:stretch>
        </p:blipFill>
        <p:spPr>
          <a:xfrm>
            <a:off x="870059" y="1258536"/>
            <a:ext cx="7403880" cy="3879262"/>
          </a:xfrm>
          <a:prstGeom prst="rect">
            <a:avLst/>
          </a:prstGeom>
        </p:spPr>
      </p:pic>
      <p:sp>
        <p:nvSpPr>
          <p:cNvPr id="5" name="TextBox 4">
            <a:extLst>
              <a:ext uri="{FF2B5EF4-FFF2-40B4-BE49-F238E27FC236}">
                <a16:creationId xmlns:a16="http://schemas.microsoft.com/office/drawing/2014/main" id="{4EF1E8D4-3E25-4F72-AC2C-B4C8B871F332}"/>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6" name="TextBox 5">
            <a:extLst>
              <a:ext uri="{FF2B5EF4-FFF2-40B4-BE49-F238E27FC236}">
                <a16:creationId xmlns:a16="http://schemas.microsoft.com/office/drawing/2014/main" id="{C706D8A3-0C5F-49CE-87CA-87228470D437}"/>
              </a:ext>
            </a:extLst>
          </p:cNvPr>
          <p:cNvSpPr txBox="1"/>
          <p:nvPr/>
        </p:nvSpPr>
        <p:spPr>
          <a:xfrm>
            <a:off x="0" y="5368631"/>
            <a:ext cx="91440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Calibri"/>
                <a:ea typeface="ＭＳ Ｐゴシック"/>
                <a:cs typeface="Arial"/>
              </a:rPr>
              <a:t>Watch </a:t>
            </a:r>
            <a:r>
              <a:rPr lang="en-US" sz="2400" dirty="0">
                <a:latin typeface="Calibri"/>
                <a:ea typeface="ＭＳ Ｐゴシック"/>
                <a:cs typeface="Arial"/>
                <a:hlinkClick r:id="rId4"/>
              </a:rPr>
              <a:t>Arthur’s story</a:t>
            </a:r>
            <a:r>
              <a:rPr lang="en-US" sz="2400" dirty="0">
                <a:latin typeface="Calibri"/>
                <a:ea typeface="ＭＳ Ｐゴシック"/>
                <a:cs typeface="Arial"/>
              </a:rPr>
              <a:t> on </a:t>
            </a:r>
            <a:r>
              <a:rPr lang="en-US" sz="2400" dirty="0" err="1">
                <a:latin typeface="Calibri"/>
                <a:ea typeface="ＭＳ Ｐゴシック"/>
                <a:cs typeface="Arial"/>
              </a:rPr>
              <a:t>Youtube</a:t>
            </a:r>
            <a:r>
              <a:rPr lang="en-US" sz="2400" dirty="0">
                <a:latin typeface="Calibri"/>
                <a:ea typeface="ＭＳ Ｐゴシック"/>
                <a:cs typeface="Arial"/>
              </a:rPr>
              <a:t>. </a:t>
            </a:r>
            <a:endParaRPr lang="en-US" sz="2400" dirty="0">
              <a:latin typeface="Calibri"/>
              <a:cs typeface="Arial"/>
            </a:endParaRPr>
          </a:p>
        </p:txBody>
      </p:sp>
    </p:spTree>
    <p:extLst>
      <p:ext uri="{BB962C8B-B14F-4D97-AF65-F5344CB8AC3E}">
        <p14:creationId xmlns:p14="http://schemas.microsoft.com/office/powerpoint/2010/main" val="931138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NZ" dirty="0"/>
              <a:t>Why is advance care planning important?</a:t>
            </a:r>
          </a:p>
        </p:txBody>
      </p:sp>
      <p:sp>
        <p:nvSpPr>
          <p:cNvPr id="7" name="Content Placeholder 6">
            <a:extLst>
              <a:ext uri="{FF2B5EF4-FFF2-40B4-BE49-F238E27FC236}">
                <a16:creationId xmlns:a16="http://schemas.microsoft.com/office/drawing/2014/main" id="{427B24F9-61F0-4CD5-BE04-A2A39FEDACBB}"/>
              </a:ext>
            </a:extLst>
          </p:cNvPr>
          <p:cNvSpPr>
            <a:spLocks noGrp="1"/>
          </p:cNvSpPr>
          <p:nvPr>
            <p:ph idx="1"/>
          </p:nvPr>
        </p:nvSpPr>
        <p:spPr>
          <a:xfrm>
            <a:off x="381000" y="1219200"/>
            <a:ext cx="8763000" cy="4800600"/>
          </a:xfrm>
        </p:spPr>
        <p:txBody>
          <a:bodyPr/>
          <a:lstStyle/>
          <a:p>
            <a:pPr marL="355600" marR="661035">
              <a:spcBef>
                <a:spcPts val="95"/>
              </a:spcBef>
              <a:buFont typeface="Arial"/>
              <a:buChar char="•"/>
              <a:tabLst>
                <a:tab pos="354965" algn="l"/>
                <a:tab pos="355600" algn="l"/>
              </a:tabLst>
            </a:pPr>
            <a:r>
              <a:rPr lang="en-NZ" sz="2600" spc="-5" dirty="0">
                <a:ea typeface="ＭＳ Ｐゴシック"/>
                <a:cs typeface="Arial"/>
              </a:rPr>
              <a:t>Facilitates end of life wishes </a:t>
            </a:r>
            <a:r>
              <a:rPr lang="en-NZ" sz="2600" dirty="0">
                <a:ea typeface="ＭＳ Ｐゴシック"/>
                <a:cs typeface="Arial"/>
              </a:rPr>
              <a:t>to </a:t>
            </a:r>
            <a:r>
              <a:rPr lang="en-NZ" sz="2600" spc="-5" dirty="0">
                <a:ea typeface="ＭＳ Ｐゴシック"/>
                <a:cs typeface="Arial"/>
              </a:rPr>
              <a:t>be known and  </a:t>
            </a:r>
            <a:r>
              <a:rPr lang="en-NZ" sz="2600" spc="-10" dirty="0">
                <a:ea typeface="ＭＳ Ｐゴシック"/>
                <a:cs typeface="Arial"/>
              </a:rPr>
              <a:t>followed </a:t>
            </a:r>
            <a:r>
              <a:rPr lang="en-NZ" sz="2600" spc="-5" dirty="0">
                <a:ea typeface="ＭＳ Ｐゴシック"/>
                <a:cs typeface="Arial"/>
              </a:rPr>
              <a:t>(</a:t>
            </a:r>
            <a:r>
              <a:rPr lang="en-NZ" sz="2600" spc="-5" dirty="0" err="1">
                <a:ea typeface="ＭＳ Ｐゴシック"/>
                <a:cs typeface="Arial"/>
              </a:rPr>
              <a:t>Detering</a:t>
            </a:r>
            <a:r>
              <a:rPr lang="en-NZ" sz="2600" spc="-5" dirty="0">
                <a:ea typeface="ＭＳ Ｐゴシック"/>
                <a:cs typeface="Arial"/>
              </a:rPr>
              <a:t>, Hancock, Reade, &amp; </a:t>
            </a:r>
            <a:r>
              <a:rPr lang="en-NZ" sz="2600" spc="-10" dirty="0">
                <a:ea typeface="ＭＳ Ｐゴシック"/>
                <a:cs typeface="Arial"/>
              </a:rPr>
              <a:t>Silvester,  </a:t>
            </a:r>
            <a:r>
              <a:rPr lang="en-NZ" sz="2600" spc="-5" dirty="0">
                <a:ea typeface="ＭＳ Ｐゴシック"/>
                <a:cs typeface="Arial"/>
              </a:rPr>
              <a:t>2010).</a:t>
            </a:r>
            <a:endParaRPr lang="en-NZ" sz="2600" dirty="0">
              <a:ea typeface="ＭＳ Ｐゴシック"/>
              <a:cs typeface="Arial"/>
            </a:endParaRPr>
          </a:p>
          <a:p>
            <a:pPr marL="355600" marR="121920">
              <a:spcBef>
                <a:spcPts val="1830"/>
              </a:spcBef>
              <a:buFont typeface="Arial"/>
              <a:buChar char="•"/>
              <a:tabLst>
                <a:tab pos="354965" algn="l"/>
                <a:tab pos="355600" algn="l"/>
              </a:tabLst>
            </a:pPr>
            <a:r>
              <a:rPr lang="en-NZ" sz="2600" spc="-5" dirty="0">
                <a:ea typeface="ＭＳ Ｐゴシック"/>
                <a:cs typeface="Arial"/>
              </a:rPr>
              <a:t>Reduces stress, anxiety and depression for family  members </a:t>
            </a:r>
            <a:r>
              <a:rPr lang="en-NZ" sz="2600" spc="-10" dirty="0">
                <a:ea typeface="ＭＳ Ｐゴシック"/>
                <a:cs typeface="Arial"/>
              </a:rPr>
              <a:t>when </a:t>
            </a:r>
            <a:r>
              <a:rPr lang="en-NZ" sz="2600" spc="-5" dirty="0">
                <a:ea typeface="ＭＳ Ｐゴシック"/>
                <a:cs typeface="Arial"/>
              </a:rPr>
              <a:t>a patient dies </a:t>
            </a:r>
            <a:r>
              <a:rPr lang="en-NZ" sz="2600" spc="-10" dirty="0">
                <a:ea typeface="ＭＳ Ｐゴシック"/>
                <a:cs typeface="Arial"/>
              </a:rPr>
              <a:t>(</a:t>
            </a:r>
            <a:r>
              <a:rPr lang="en-NZ" sz="2600" spc="-10" dirty="0" err="1">
                <a:ea typeface="ＭＳ Ｐゴシック"/>
                <a:cs typeface="Arial"/>
              </a:rPr>
              <a:t>Detering</a:t>
            </a:r>
            <a:r>
              <a:rPr lang="en-NZ" sz="2600" spc="-10" dirty="0">
                <a:ea typeface="ＭＳ Ｐゴシック"/>
                <a:cs typeface="Arial"/>
              </a:rPr>
              <a:t> </a:t>
            </a:r>
            <a:r>
              <a:rPr lang="en-NZ" sz="2600" spc="-5" dirty="0">
                <a:ea typeface="ＭＳ Ｐゴシック"/>
                <a:cs typeface="Arial"/>
              </a:rPr>
              <a:t>et al.,</a:t>
            </a:r>
            <a:r>
              <a:rPr lang="en-NZ" sz="2600" spc="190" dirty="0">
                <a:ea typeface="ＭＳ Ｐゴシック"/>
                <a:cs typeface="Arial"/>
              </a:rPr>
              <a:t> </a:t>
            </a:r>
            <a:r>
              <a:rPr lang="en-NZ" sz="2600" spc="-5" dirty="0">
                <a:ea typeface="ＭＳ Ｐゴシック"/>
                <a:cs typeface="Arial"/>
              </a:rPr>
              <a:t>2010).</a:t>
            </a:r>
            <a:endParaRPr lang="en-NZ" sz="2600" dirty="0">
              <a:ea typeface="ＭＳ Ｐゴシック"/>
              <a:cs typeface="Arial"/>
            </a:endParaRPr>
          </a:p>
          <a:p>
            <a:pPr marL="355600" marR="5080">
              <a:spcBef>
                <a:spcPts val="1825"/>
              </a:spcBef>
              <a:buFont typeface="Arial"/>
              <a:buChar char="•"/>
              <a:tabLst>
                <a:tab pos="354965" algn="l"/>
                <a:tab pos="355600" algn="l"/>
              </a:tabLst>
            </a:pPr>
            <a:r>
              <a:rPr lang="en-NZ" sz="2600" spc="-5" dirty="0">
                <a:ea typeface="ＭＳ Ｐゴシック"/>
                <a:cs typeface="Arial"/>
              </a:rPr>
              <a:t>Improves patient and family </a:t>
            </a:r>
            <a:r>
              <a:rPr lang="en-NZ" sz="2600" dirty="0">
                <a:ea typeface="ＭＳ Ｐゴシック"/>
                <a:cs typeface="Arial"/>
              </a:rPr>
              <a:t>satisfaction </a:t>
            </a:r>
            <a:r>
              <a:rPr lang="en-NZ" sz="2600" spc="-5" dirty="0">
                <a:ea typeface="ＭＳ Ｐゴシック"/>
                <a:cs typeface="Arial"/>
              </a:rPr>
              <a:t>with overall  care </a:t>
            </a:r>
            <a:r>
              <a:rPr lang="en-NZ" sz="2600" spc="-10" dirty="0">
                <a:ea typeface="ＭＳ Ｐゴシック"/>
                <a:cs typeface="Arial"/>
              </a:rPr>
              <a:t>(</a:t>
            </a:r>
            <a:r>
              <a:rPr lang="en-NZ" sz="2600" spc="-10" dirty="0" err="1">
                <a:ea typeface="ＭＳ Ｐゴシック"/>
                <a:cs typeface="Arial"/>
              </a:rPr>
              <a:t>Detering</a:t>
            </a:r>
            <a:r>
              <a:rPr lang="en-NZ" sz="2600" spc="-10" dirty="0">
                <a:ea typeface="ＭＳ Ｐゴシック"/>
                <a:cs typeface="Arial"/>
              </a:rPr>
              <a:t> </a:t>
            </a:r>
            <a:r>
              <a:rPr lang="en-NZ" sz="2600" spc="-5" dirty="0">
                <a:ea typeface="ＭＳ Ｐゴシック"/>
                <a:cs typeface="Arial"/>
              </a:rPr>
              <a:t>et al.,</a:t>
            </a:r>
            <a:r>
              <a:rPr lang="en-NZ" sz="2600" spc="95" dirty="0">
                <a:ea typeface="ＭＳ Ｐゴシック"/>
                <a:cs typeface="Arial"/>
              </a:rPr>
              <a:t> </a:t>
            </a:r>
            <a:r>
              <a:rPr lang="en-NZ" sz="2600" spc="-5" dirty="0">
                <a:ea typeface="ＭＳ Ｐゴシック"/>
                <a:cs typeface="Arial"/>
              </a:rPr>
              <a:t>2010).</a:t>
            </a:r>
            <a:endParaRPr lang="en-NZ" sz="2600" dirty="0">
              <a:ea typeface="ＭＳ Ｐゴシック"/>
              <a:cs typeface="Arial"/>
            </a:endParaRPr>
          </a:p>
          <a:p>
            <a:pPr marL="355600" marR="67310">
              <a:spcBef>
                <a:spcPts val="1825"/>
              </a:spcBef>
              <a:buFont typeface="Arial"/>
              <a:buChar char="•"/>
              <a:tabLst>
                <a:tab pos="354965" algn="l"/>
                <a:tab pos="355600" algn="l"/>
              </a:tabLst>
            </a:pPr>
            <a:r>
              <a:rPr lang="en-NZ" sz="2600" spc="-5" dirty="0">
                <a:ea typeface="ＭＳ Ｐゴシック"/>
                <a:cs typeface="Arial"/>
              </a:rPr>
              <a:t>Reduces time spent in hospital in </a:t>
            </a:r>
            <a:r>
              <a:rPr lang="en-NZ" sz="2600" dirty="0">
                <a:ea typeface="ＭＳ Ｐゴシック"/>
                <a:cs typeface="Arial"/>
              </a:rPr>
              <a:t>the </a:t>
            </a:r>
            <a:r>
              <a:rPr lang="en-NZ" sz="2600" spc="-5" dirty="0">
                <a:ea typeface="ＭＳ Ｐゴシック"/>
                <a:cs typeface="Arial"/>
              </a:rPr>
              <a:t>last year of life  (Abel, </a:t>
            </a:r>
            <a:r>
              <a:rPr lang="en-NZ" sz="2600" spc="-10" dirty="0" err="1">
                <a:ea typeface="ＭＳ Ｐゴシック"/>
                <a:cs typeface="Arial"/>
              </a:rPr>
              <a:t>Pring</a:t>
            </a:r>
            <a:r>
              <a:rPr lang="en-NZ" sz="2600" spc="-10" dirty="0">
                <a:ea typeface="ＭＳ Ｐゴシック"/>
                <a:cs typeface="Arial"/>
              </a:rPr>
              <a:t>, </a:t>
            </a:r>
            <a:r>
              <a:rPr lang="en-NZ" sz="2600" spc="-5" dirty="0">
                <a:ea typeface="ＭＳ Ｐゴシック"/>
                <a:cs typeface="Arial"/>
              </a:rPr>
              <a:t>Rich, </a:t>
            </a:r>
            <a:r>
              <a:rPr lang="en-NZ" sz="2600" spc="-10" dirty="0">
                <a:ea typeface="ＭＳ Ｐゴシック"/>
                <a:cs typeface="Arial"/>
              </a:rPr>
              <a:t>Malik, </a:t>
            </a:r>
            <a:r>
              <a:rPr lang="en-NZ" sz="2600" spc="-5" dirty="0">
                <a:ea typeface="ＭＳ Ｐゴシック"/>
                <a:cs typeface="Arial"/>
              </a:rPr>
              <a:t>&amp; </a:t>
            </a:r>
            <a:r>
              <a:rPr lang="en-NZ" sz="2600" spc="-10" dirty="0">
                <a:ea typeface="ＭＳ Ｐゴシック"/>
                <a:cs typeface="Arial"/>
              </a:rPr>
              <a:t>Verne,</a:t>
            </a:r>
            <a:r>
              <a:rPr lang="en-NZ" sz="2600" spc="145" dirty="0">
                <a:ea typeface="ＭＳ Ｐゴシック"/>
                <a:cs typeface="Arial"/>
              </a:rPr>
              <a:t> </a:t>
            </a:r>
            <a:r>
              <a:rPr lang="en-NZ" sz="2600" spc="-5" dirty="0">
                <a:ea typeface="ＭＳ Ｐゴシック"/>
                <a:cs typeface="Arial"/>
              </a:rPr>
              <a:t>2013).</a:t>
            </a:r>
            <a:endParaRPr lang="en-NZ" sz="2600" dirty="0">
              <a:ea typeface="ＭＳ Ｐゴシック"/>
              <a:cs typeface="Arial"/>
            </a:endParaRPr>
          </a:p>
          <a:p>
            <a:endParaRPr lang="en-NZ" sz="2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8322-1E65-4D35-B566-1646C978D67E}"/>
              </a:ext>
            </a:extLst>
          </p:cNvPr>
          <p:cNvSpPr>
            <a:spLocks noGrp="1"/>
          </p:cNvSpPr>
          <p:nvPr>
            <p:ph type="title"/>
          </p:nvPr>
        </p:nvSpPr>
        <p:spPr/>
        <p:txBody>
          <a:bodyPr/>
          <a:lstStyle/>
          <a:p>
            <a:r>
              <a:rPr lang="en-NZ" dirty="0"/>
              <a:t>Tracy’s story</a:t>
            </a:r>
          </a:p>
        </p:txBody>
      </p:sp>
      <p:pic>
        <p:nvPicPr>
          <p:cNvPr id="3" name="Picture 2">
            <a:extLst>
              <a:ext uri="{FF2B5EF4-FFF2-40B4-BE49-F238E27FC236}">
                <a16:creationId xmlns:a16="http://schemas.microsoft.com/office/drawing/2014/main" id="{ED76368E-100F-454C-8E50-ED2082723CB0}"/>
              </a:ext>
            </a:extLst>
          </p:cNvPr>
          <p:cNvPicPr>
            <a:picLocks noChangeAspect="1"/>
          </p:cNvPicPr>
          <p:nvPr/>
        </p:nvPicPr>
        <p:blipFill>
          <a:blip r:embed="rId3"/>
          <a:stretch>
            <a:fillRect/>
          </a:stretch>
        </p:blipFill>
        <p:spPr>
          <a:xfrm>
            <a:off x="1173541" y="1195270"/>
            <a:ext cx="6796918" cy="3608084"/>
          </a:xfrm>
          <a:prstGeom prst="rect">
            <a:avLst/>
          </a:prstGeom>
        </p:spPr>
      </p:pic>
      <p:sp>
        <p:nvSpPr>
          <p:cNvPr id="5" name="TextBox 4">
            <a:extLst>
              <a:ext uri="{FF2B5EF4-FFF2-40B4-BE49-F238E27FC236}">
                <a16:creationId xmlns:a16="http://schemas.microsoft.com/office/drawing/2014/main" id="{577B5EC3-8D08-44B1-BE62-01B691F4AD45}"/>
              </a:ext>
            </a:extLst>
          </p:cNvPr>
          <p:cNvSpPr txBox="1"/>
          <p:nvPr/>
        </p:nvSpPr>
        <p:spPr>
          <a:xfrm>
            <a:off x="2651420" y="5117902"/>
            <a:ext cx="430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libri"/>
                <a:ea typeface="ＭＳ Ｐゴシック"/>
                <a:cs typeface="Arial"/>
              </a:rPr>
              <a:t>Watch </a:t>
            </a:r>
            <a:r>
              <a:rPr lang="en-US" sz="2400" dirty="0">
                <a:latin typeface="Calibri"/>
                <a:ea typeface="ＭＳ Ｐゴシック"/>
                <a:cs typeface="Arial"/>
                <a:hlinkClick r:id="rId4"/>
              </a:rPr>
              <a:t>Tracy’s story</a:t>
            </a:r>
            <a:r>
              <a:rPr lang="en-US" sz="2400" dirty="0">
                <a:latin typeface="Calibri"/>
                <a:ea typeface="ＭＳ Ｐゴシック"/>
                <a:cs typeface="Arial"/>
              </a:rPr>
              <a:t> on </a:t>
            </a:r>
            <a:r>
              <a:rPr lang="en-US" sz="2400" dirty="0" err="1">
                <a:latin typeface="Calibri"/>
                <a:ea typeface="ＭＳ Ｐゴシック"/>
                <a:cs typeface="Arial"/>
              </a:rPr>
              <a:t>Youtube</a:t>
            </a:r>
            <a:endParaRPr lang="en-US" sz="2400" dirty="0">
              <a:latin typeface="Calibri"/>
              <a:cs typeface="Arial"/>
            </a:endParaRPr>
          </a:p>
        </p:txBody>
      </p:sp>
    </p:spTree>
    <p:extLst>
      <p:ext uri="{BB962C8B-B14F-4D97-AF65-F5344CB8AC3E}">
        <p14:creationId xmlns:p14="http://schemas.microsoft.com/office/powerpoint/2010/main" val="1607254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D5FD-5149-4CA0-A4E4-D9002C30A98F}"/>
              </a:ext>
            </a:extLst>
          </p:cNvPr>
          <p:cNvSpPr>
            <a:spLocks noGrp="1"/>
          </p:cNvSpPr>
          <p:nvPr>
            <p:ph type="title"/>
          </p:nvPr>
        </p:nvSpPr>
        <p:spPr/>
        <p:txBody>
          <a:bodyPr/>
          <a:lstStyle/>
          <a:p>
            <a:r>
              <a:rPr lang="en-NZ" dirty="0"/>
              <a:t>Who is advance care planning for? </a:t>
            </a:r>
          </a:p>
        </p:txBody>
      </p:sp>
      <p:pic>
        <p:nvPicPr>
          <p:cNvPr id="5" name="Picture 4" descr="A person sitting at a table&#10;&#10;Description automatically generated">
            <a:extLst>
              <a:ext uri="{FF2B5EF4-FFF2-40B4-BE49-F238E27FC236}">
                <a16:creationId xmlns:a16="http://schemas.microsoft.com/office/drawing/2014/main" id="{03EE48C8-089A-4BAC-950F-3B5F2D0F87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3382" y="1237493"/>
            <a:ext cx="6597235" cy="4661309"/>
          </a:xfrm>
          <a:prstGeom prst="rect">
            <a:avLst/>
          </a:prstGeom>
        </p:spPr>
      </p:pic>
    </p:spTree>
    <p:extLst>
      <p:ext uri="{BB962C8B-B14F-4D97-AF65-F5344CB8AC3E}">
        <p14:creationId xmlns:p14="http://schemas.microsoft.com/office/powerpoint/2010/main" val="2462971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D5FD-5149-4CA0-A4E4-D9002C30A98F}"/>
              </a:ext>
            </a:extLst>
          </p:cNvPr>
          <p:cNvSpPr>
            <a:spLocks noGrp="1"/>
          </p:cNvSpPr>
          <p:nvPr>
            <p:ph type="title"/>
          </p:nvPr>
        </p:nvSpPr>
        <p:spPr/>
        <p:txBody>
          <a:bodyPr/>
          <a:lstStyle/>
          <a:p>
            <a:r>
              <a:rPr lang="en-NZ" dirty="0"/>
              <a:t>Why do an advance care plan?</a:t>
            </a:r>
          </a:p>
        </p:txBody>
      </p:sp>
      <p:sp>
        <p:nvSpPr>
          <p:cNvPr id="6" name="Content Placeholder 5">
            <a:extLst>
              <a:ext uri="{FF2B5EF4-FFF2-40B4-BE49-F238E27FC236}">
                <a16:creationId xmlns:a16="http://schemas.microsoft.com/office/drawing/2014/main" id="{50B5C07C-DF27-4EB5-A8D8-62FD9F664849}"/>
              </a:ext>
            </a:extLst>
          </p:cNvPr>
          <p:cNvSpPr>
            <a:spLocks noGrp="1"/>
          </p:cNvSpPr>
          <p:nvPr>
            <p:ph idx="1"/>
          </p:nvPr>
        </p:nvSpPr>
        <p:spPr/>
        <p:txBody>
          <a:bodyPr/>
          <a:lstStyle/>
          <a:p>
            <a:endParaRPr lang="en-NZ"/>
          </a:p>
        </p:txBody>
      </p:sp>
      <p:pic>
        <p:nvPicPr>
          <p:cNvPr id="5" name="Picture 4" descr="A screenshot of a cell phone&#10;&#10;Description generated with high confidence">
            <a:extLst>
              <a:ext uri="{FF2B5EF4-FFF2-40B4-BE49-F238E27FC236}">
                <a16:creationId xmlns:a16="http://schemas.microsoft.com/office/drawing/2014/main" id="{AF022C0E-5CA1-4FF8-8DC2-48E666E39A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4802" y="1073426"/>
            <a:ext cx="6151476" cy="4634813"/>
          </a:xfrm>
          <a:prstGeom prst="rect">
            <a:avLst/>
          </a:prstGeom>
        </p:spPr>
      </p:pic>
      <p:sp>
        <p:nvSpPr>
          <p:cNvPr id="3" name="Rectangle 2">
            <a:extLst>
              <a:ext uri="{FF2B5EF4-FFF2-40B4-BE49-F238E27FC236}">
                <a16:creationId xmlns:a16="http://schemas.microsoft.com/office/drawing/2014/main" id="{09C87E00-2B51-4AB9-9D01-5A71762021EE}"/>
              </a:ext>
            </a:extLst>
          </p:cNvPr>
          <p:cNvSpPr/>
          <p:nvPr/>
        </p:nvSpPr>
        <p:spPr>
          <a:xfrm>
            <a:off x="3470183" y="5971327"/>
            <a:ext cx="2739853" cy="261610"/>
          </a:xfrm>
          <a:prstGeom prst="rect">
            <a:avLst/>
          </a:prstGeom>
        </p:spPr>
        <p:txBody>
          <a:bodyPr wrap="none">
            <a:spAutoFit/>
          </a:bodyPr>
          <a:lstStyle/>
          <a:p>
            <a:r>
              <a:rPr lang="fi-FI" sz="1100"/>
              <a:t>Lunney, J. R., Lynn, J., Hogan, C. (2002)</a:t>
            </a:r>
            <a:endParaRPr lang="en-NZ" sz="1100"/>
          </a:p>
        </p:txBody>
      </p:sp>
    </p:spTree>
    <p:extLst>
      <p:ext uri="{BB962C8B-B14F-4D97-AF65-F5344CB8AC3E}">
        <p14:creationId xmlns:p14="http://schemas.microsoft.com/office/powerpoint/2010/main" val="2438763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NZ"/>
              <a:t>When to have the conversation </a:t>
            </a:r>
          </a:p>
        </p:txBody>
      </p:sp>
      <p:sp>
        <p:nvSpPr>
          <p:cNvPr id="8" name="Content Placeholder 7">
            <a:extLst>
              <a:ext uri="{FF2B5EF4-FFF2-40B4-BE49-F238E27FC236}">
                <a16:creationId xmlns:a16="http://schemas.microsoft.com/office/drawing/2014/main" id="{8CEAB4BE-C0C2-4D29-B521-EF262DA4BE7F}"/>
              </a:ext>
            </a:extLst>
          </p:cNvPr>
          <p:cNvSpPr>
            <a:spLocks noGrp="1"/>
          </p:cNvSpPr>
          <p:nvPr>
            <p:ph idx="1"/>
          </p:nvPr>
        </p:nvSpPr>
        <p:spPr>
          <a:xfrm>
            <a:off x="381000" y="1219200"/>
            <a:ext cx="5271120" cy="4800600"/>
          </a:xfrm>
        </p:spPr>
        <p:txBody>
          <a:bodyPr/>
          <a:lstStyle/>
          <a:p>
            <a:pPr marL="12700" indent="0">
              <a:spcBef>
                <a:spcPts val="300"/>
              </a:spcBef>
              <a:buNone/>
              <a:tabLst>
                <a:tab pos="355600" algn="l"/>
              </a:tabLst>
            </a:pPr>
            <a:r>
              <a:rPr lang="en-US" dirty="0">
                <a:ea typeface="ＭＳ Ｐゴシック"/>
                <a:cs typeface="Arial"/>
              </a:rPr>
              <a:t>Have the conversation when someone:</a:t>
            </a:r>
          </a:p>
          <a:p>
            <a:pPr marL="355600">
              <a:spcBef>
                <a:spcPts val="300"/>
              </a:spcBef>
              <a:buFont typeface="Arial"/>
              <a:buChar char="•"/>
              <a:tabLst>
                <a:tab pos="355600" algn="l"/>
              </a:tabLst>
            </a:pPr>
            <a:r>
              <a:rPr lang="en-US" dirty="0">
                <a:ea typeface="ＭＳ Ｐゴシック"/>
                <a:cs typeface="Arial"/>
              </a:rPr>
              <a:t>Asks about</a:t>
            </a:r>
            <a:r>
              <a:rPr lang="en-US" spc="25" dirty="0">
                <a:ea typeface="ＭＳ Ｐゴシック"/>
                <a:cs typeface="Arial"/>
              </a:rPr>
              <a:t> </a:t>
            </a:r>
            <a:r>
              <a:rPr lang="en-NZ" spc="25" dirty="0">
                <a:ea typeface="ＭＳ Ｐゴシック"/>
                <a:cs typeface="Arial"/>
              </a:rPr>
              <a:t>advance care planning</a:t>
            </a:r>
            <a:endParaRPr lang="en-US" dirty="0">
              <a:ea typeface="ＭＳ Ｐゴシック"/>
              <a:cs typeface="Arial"/>
            </a:endParaRPr>
          </a:p>
          <a:p>
            <a:pPr marL="355600">
              <a:spcBef>
                <a:spcPts val="300"/>
              </a:spcBef>
              <a:buFont typeface="Arial"/>
              <a:buChar char="•"/>
              <a:tabLst>
                <a:tab pos="355600" algn="l"/>
              </a:tabLst>
            </a:pPr>
            <a:r>
              <a:rPr lang="en-US" dirty="0">
                <a:ea typeface="ＭＳ Ｐゴシック"/>
                <a:cs typeface="Arial"/>
              </a:rPr>
              <a:t>has </a:t>
            </a:r>
            <a:r>
              <a:rPr lang="en-NZ" dirty="0">
                <a:ea typeface="ＭＳ Ｐゴシック"/>
                <a:cs typeface="Arial"/>
              </a:rPr>
              <a:t>a </a:t>
            </a:r>
            <a:r>
              <a:rPr lang="en-NZ" spc="-5" dirty="0">
                <a:ea typeface="ＭＳ Ｐゴシック"/>
                <a:cs typeface="Arial"/>
              </a:rPr>
              <a:t>change </a:t>
            </a:r>
            <a:r>
              <a:rPr lang="en-NZ" dirty="0">
                <a:ea typeface="ＭＳ Ｐゴシック"/>
                <a:cs typeface="Arial"/>
              </a:rPr>
              <a:t>in health</a:t>
            </a:r>
            <a:r>
              <a:rPr lang="en-NZ" spc="25" dirty="0">
                <a:ea typeface="ＭＳ Ｐゴシック"/>
                <a:cs typeface="Arial"/>
              </a:rPr>
              <a:t> </a:t>
            </a:r>
            <a:r>
              <a:rPr lang="en-NZ" dirty="0">
                <a:ea typeface="ＭＳ Ｐゴシック"/>
                <a:cs typeface="Arial"/>
              </a:rPr>
              <a:t>status</a:t>
            </a:r>
          </a:p>
          <a:p>
            <a:pPr marL="355600">
              <a:spcBef>
                <a:spcPts val="300"/>
              </a:spcBef>
              <a:buFont typeface="Arial"/>
              <a:buChar char="•"/>
              <a:tabLst>
                <a:tab pos="355600" algn="l"/>
              </a:tabLst>
            </a:pPr>
            <a:r>
              <a:rPr lang="en-NZ" dirty="0">
                <a:ea typeface="ＭＳ Ｐゴシック"/>
                <a:cs typeface="Arial"/>
              </a:rPr>
              <a:t>asks about</a:t>
            </a:r>
            <a:r>
              <a:rPr lang="en-NZ" spc="25" dirty="0">
                <a:ea typeface="ＭＳ Ｐゴシック"/>
                <a:cs typeface="Arial"/>
              </a:rPr>
              <a:t> </a:t>
            </a:r>
            <a:r>
              <a:rPr lang="en-NZ" spc="-5" dirty="0">
                <a:ea typeface="ＭＳ Ｐゴシック"/>
                <a:cs typeface="Arial"/>
              </a:rPr>
              <a:t>palliative care</a:t>
            </a:r>
            <a:endParaRPr lang="en-NZ" dirty="0">
              <a:ea typeface="ＭＳ Ｐゴシック"/>
              <a:cs typeface="Arial"/>
            </a:endParaRPr>
          </a:p>
          <a:p>
            <a:pPr marL="355600" marR="5080">
              <a:spcBef>
                <a:spcPts val="300"/>
              </a:spcBef>
              <a:buFont typeface="Arial"/>
              <a:buChar char="•"/>
              <a:tabLst>
                <a:tab pos="355600" algn="l"/>
              </a:tabLst>
            </a:pPr>
            <a:r>
              <a:rPr lang="en-NZ" spc="-5" dirty="0">
                <a:ea typeface="ＭＳ Ｐゴシック"/>
                <a:cs typeface="Arial"/>
              </a:rPr>
              <a:t>asks </a:t>
            </a:r>
            <a:r>
              <a:rPr lang="en-NZ" dirty="0">
                <a:ea typeface="ＭＳ Ｐゴシック"/>
                <a:cs typeface="Arial"/>
              </a:rPr>
              <a:t>about a </a:t>
            </a:r>
            <a:r>
              <a:rPr lang="en-NZ" spc="-5" dirty="0">
                <a:ea typeface="ＭＳ Ｐゴシック"/>
                <a:cs typeface="Arial"/>
              </a:rPr>
              <a:t>change </a:t>
            </a:r>
            <a:r>
              <a:rPr lang="en-NZ" dirty="0">
                <a:ea typeface="ＭＳ Ｐゴシック"/>
                <a:cs typeface="Arial"/>
              </a:rPr>
              <a:t>in treatment intensity or approach.</a:t>
            </a:r>
          </a:p>
        </p:txBody>
      </p:sp>
      <p:pic>
        <p:nvPicPr>
          <p:cNvPr id="5" name="Picture 4" descr="A close up of a person&#10;&#10;Description automatically generated">
            <a:extLst>
              <a:ext uri="{FF2B5EF4-FFF2-40B4-BE49-F238E27FC236}">
                <a16:creationId xmlns:a16="http://schemas.microsoft.com/office/drawing/2014/main" id="{00FC35A7-37B1-48AA-9B22-7C661188DE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2120" y="1174440"/>
            <a:ext cx="3384376" cy="45091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NZ" dirty="0"/>
              <a:t>Overview</a:t>
            </a:r>
          </a:p>
        </p:txBody>
      </p:sp>
      <p:sp>
        <p:nvSpPr>
          <p:cNvPr id="9" name="Content Placeholder 8">
            <a:extLst>
              <a:ext uri="{FF2B5EF4-FFF2-40B4-BE49-F238E27FC236}">
                <a16:creationId xmlns:a16="http://schemas.microsoft.com/office/drawing/2014/main" id="{9E1DBFD8-1EB5-49BD-831C-5BCF4287AF20}"/>
              </a:ext>
            </a:extLst>
          </p:cNvPr>
          <p:cNvSpPr>
            <a:spLocks noGrp="1"/>
          </p:cNvSpPr>
          <p:nvPr>
            <p:ph idx="1"/>
          </p:nvPr>
        </p:nvSpPr>
        <p:spPr/>
        <p:txBody>
          <a:bodyPr/>
          <a:lstStyle/>
          <a:p>
            <a:pPr marL="355600">
              <a:spcBef>
                <a:spcPts val="600"/>
              </a:spcBef>
              <a:buFont typeface="Arial"/>
              <a:buChar char="•"/>
              <a:tabLst>
                <a:tab pos="354965" algn="l"/>
                <a:tab pos="355600" algn="l"/>
              </a:tabLst>
            </a:pPr>
            <a:r>
              <a:rPr lang="en-NZ" spc="-5" dirty="0">
                <a:ea typeface="ＭＳ Ｐゴシック"/>
                <a:cs typeface="Arial"/>
              </a:rPr>
              <a:t>What is advance care planning (ACP)?</a:t>
            </a:r>
          </a:p>
          <a:p>
            <a:pPr marL="355600">
              <a:spcBef>
                <a:spcPts val="600"/>
              </a:spcBef>
              <a:buFont typeface="Arial"/>
              <a:buChar char="•"/>
              <a:tabLst>
                <a:tab pos="354965" algn="l"/>
                <a:tab pos="355600" algn="l"/>
              </a:tabLst>
            </a:pPr>
            <a:r>
              <a:rPr lang="en-NZ" spc="-5" dirty="0">
                <a:ea typeface="ＭＳ Ｐゴシック"/>
                <a:cs typeface="Arial"/>
              </a:rPr>
              <a:t>Why is advance care planning important? </a:t>
            </a:r>
            <a:endParaRPr lang="en-NZ" dirty="0">
              <a:cs typeface="Arial" panose="020B0604020202020204" pitchFamily="34" charset="0"/>
            </a:endParaRPr>
          </a:p>
          <a:p>
            <a:pPr marL="355600">
              <a:spcBef>
                <a:spcPts val="600"/>
              </a:spcBef>
              <a:buFont typeface="Arial"/>
              <a:buChar char="•"/>
              <a:tabLst>
                <a:tab pos="354965" algn="l"/>
                <a:tab pos="355600" algn="l"/>
              </a:tabLst>
            </a:pPr>
            <a:r>
              <a:rPr lang="en-NZ" spc="-5" dirty="0">
                <a:ea typeface="ＭＳ Ｐゴシック"/>
                <a:cs typeface="Arial"/>
              </a:rPr>
              <a:t>Who is advance care planning for? </a:t>
            </a:r>
          </a:p>
          <a:p>
            <a:pPr marL="355600">
              <a:spcBef>
                <a:spcPts val="600"/>
              </a:spcBef>
              <a:buFont typeface="Arial"/>
              <a:buChar char="•"/>
              <a:tabLst>
                <a:tab pos="354965" algn="l"/>
                <a:tab pos="355600" algn="l"/>
              </a:tabLst>
            </a:pPr>
            <a:r>
              <a:rPr lang="en-NZ" spc="-5" dirty="0">
                <a:ea typeface="ＭＳ Ｐゴシック"/>
                <a:cs typeface="Arial"/>
              </a:rPr>
              <a:t>Having the conversation.</a:t>
            </a:r>
            <a:endParaRPr lang="en-NZ" dirty="0">
              <a:ea typeface="ＭＳ Ｐゴシック"/>
              <a:cs typeface="Arial"/>
            </a:endParaRPr>
          </a:p>
          <a:p>
            <a:pPr marL="355600">
              <a:spcBef>
                <a:spcPts val="600"/>
              </a:spcBef>
              <a:buFont typeface="Arial"/>
              <a:buChar char="•"/>
              <a:tabLst>
                <a:tab pos="354965" algn="l"/>
                <a:tab pos="355600" algn="l"/>
              </a:tabLst>
            </a:pPr>
            <a:r>
              <a:rPr lang="en-NZ" spc="-5" dirty="0">
                <a:ea typeface="ＭＳ Ｐゴシック"/>
                <a:cs typeface="Arial"/>
              </a:rPr>
              <a:t>Finding out more about advance care planning.</a:t>
            </a:r>
            <a:endParaRPr lang="en-NZ" dirty="0">
              <a:ea typeface="ＭＳ Ｐゴシック"/>
              <a:cs typeface="Arial"/>
            </a:endParaRPr>
          </a:p>
        </p:txBody>
      </p:sp>
      <p:pic>
        <p:nvPicPr>
          <p:cNvPr id="3" name="Picture 2" descr="A person holding a sign&#10;&#10;Description automatically generated">
            <a:extLst>
              <a:ext uri="{FF2B5EF4-FFF2-40B4-BE49-F238E27FC236}">
                <a16:creationId xmlns:a16="http://schemas.microsoft.com/office/drawing/2014/main" id="{A1F340B9-3AED-45A5-A833-642CB401E0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1924" y="3910278"/>
            <a:ext cx="2981458" cy="210952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NZ" dirty="0"/>
              <a:t>When to have the conversation </a:t>
            </a:r>
            <a:endParaRPr lang="en-US" dirty="0"/>
          </a:p>
        </p:txBody>
      </p:sp>
      <p:sp>
        <p:nvSpPr>
          <p:cNvPr id="5" name="Content Placeholder 4">
            <a:extLst>
              <a:ext uri="{FF2B5EF4-FFF2-40B4-BE49-F238E27FC236}">
                <a16:creationId xmlns:a16="http://schemas.microsoft.com/office/drawing/2014/main" id="{ECB41FC6-AD79-46D2-9157-A2E2DF9AD11C}"/>
              </a:ext>
            </a:extLst>
          </p:cNvPr>
          <p:cNvSpPr>
            <a:spLocks noGrp="1"/>
          </p:cNvSpPr>
          <p:nvPr>
            <p:ph idx="1"/>
          </p:nvPr>
        </p:nvSpPr>
        <p:spPr/>
        <p:txBody>
          <a:bodyPr/>
          <a:lstStyle/>
          <a:p>
            <a:pPr marL="0" indent="0">
              <a:spcBef>
                <a:spcPts val="300"/>
              </a:spcBef>
              <a:buNone/>
            </a:pPr>
            <a:r>
              <a:rPr lang="en-NZ" dirty="0">
                <a:ea typeface="ＭＳ Ｐゴシック"/>
                <a:cs typeface="Arial"/>
              </a:rPr>
              <a:t>Advance care planning conversations can be offered in many other settings including:</a:t>
            </a:r>
          </a:p>
          <a:p>
            <a:pPr marL="285750" indent="-285750">
              <a:spcBef>
                <a:spcPts val="300"/>
              </a:spcBef>
              <a:buFont typeface="Arial" panose="020B0604020202020204" pitchFamily="34" charset="0"/>
              <a:buChar char="•"/>
            </a:pPr>
            <a:r>
              <a:rPr lang="en-NZ" dirty="0">
                <a:ea typeface="ＭＳ Ｐゴシック"/>
                <a:cs typeface="Arial"/>
              </a:rPr>
              <a:t>on or soon after admission to service</a:t>
            </a:r>
          </a:p>
          <a:p>
            <a:pPr marL="285750" indent="-285750">
              <a:spcBef>
                <a:spcPts val="300"/>
              </a:spcBef>
              <a:buFont typeface="Arial" panose="020B0604020202020204" pitchFamily="34" charset="0"/>
              <a:buChar char="•"/>
            </a:pPr>
            <a:r>
              <a:rPr lang="en-NZ" dirty="0">
                <a:ea typeface="ＭＳ Ｐゴシック"/>
                <a:cs typeface="Arial"/>
              </a:rPr>
              <a:t>when planning for discharge</a:t>
            </a:r>
          </a:p>
          <a:p>
            <a:pPr marL="285750" indent="-285750">
              <a:spcBef>
                <a:spcPts val="300"/>
              </a:spcBef>
              <a:buFont typeface="Arial" panose="020B0604020202020204" pitchFamily="34" charset="0"/>
              <a:buChar char="•"/>
            </a:pPr>
            <a:r>
              <a:rPr lang="en-NZ" dirty="0">
                <a:ea typeface="ＭＳ Ｐゴシック"/>
                <a:cs typeface="Arial"/>
              </a:rPr>
              <a:t>at follow-up clinic appointments</a:t>
            </a:r>
          </a:p>
          <a:p>
            <a:pPr marL="285750" indent="-285750">
              <a:spcBef>
                <a:spcPts val="300"/>
              </a:spcBef>
              <a:buFont typeface="Arial" panose="020B0604020202020204" pitchFamily="34" charset="0"/>
              <a:buChar char="•"/>
            </a:pPr>
            <a:r>
              <a:rPr lang="en-NZ" dirty="0">
                <a:ea typeface="ＭＳ Ｐゴシック"/>
                <a:cs typeface="Arial"/>
              </a:rPr>
              <a:t>lengthy wound dressing (nursing)</a:t>
            </a:r>
          </a:p>
          <a:p>
            <a:pPr marL="285750" indent="-285750">
              <a:spcBef>
                <a:spcPts val="300"/>
              </a:spcBef>
              <a:buFont typeface="Arial" panose="020B0604020202020204" pitchFamily="34" charset="0"/>
              <a:buChar char="•"/>
            </a:pPr>
            <a:r>
              <a:rPr lang="en-NZ" dirty="0">
                <a:ea typeface="ＭＳ Ｐゴシック"/>
                <a:cs typeface="Arial"/>
              </a:rPr>
              <a:t>routine care plus (or similar) appointment</a:t>
            </a:r>
          </a:p>
          <a:p>
            <a:pPr marL="285750" indent="-285750">
              <a:spcBef>
                <a:spcPts val="300"/>
              </a:spcBef>
              <a:buFont typeface="Arial" panose="020B0604020202020204" pitchFamily="34" charset="0"/>
              <a:buChar char="•"/>
            </a:pPr>
            <a:r>
              <a:rPr lang="en-NZ" dirty="0">
                <a:ea typeface="ＭＳ Ｐゴシック"/>
                <a:cs typeface="Arial"/>
              </a:rPr>
              <a:t>routine medicals (</a:t>
            </a:r>
            <a:r>
              <a:rPr lang="en-NZ" dirty="0" err="1">
                <a:ea typeface="ＭＳ Ｐゴシック"/>
                <a:cs typeface="Arial"/>
              </a:rPr>
              <a:t>eg</a:t>
            </a:r>
            <a:r>
              <a:rPr lang="en-NZ" dirty="0">
                <a:ea typeface="ＭＳ Ｐゴシック"/>
                <a:cs typeface="Arial"/>
              </a:rPr>
              <a:t>, 70-year drivers licence)</a:t>
            </a:r>
          </a:p>
          <a:p>
            <a:pPr marL="285750" indent="-285750">
              <a:spcBef>
                <a:spcPts val="300"/>
              </a:spcBef>
              <a:buFont typeface="Arial" panose="020B0604020202020204" pitchFamily="34" charset="0"/>
              <a:buChar char="•"/>
            </a:pPr>
            <a:r>
              <a:rPr lang="en-NZ" dirty="0">
                <a:ea typeface="ＭＳ Ｐゴシック"/>
                <a:cs typeface="Arial"/>
              </a:rPr>
              <a:t>spare time at end of other routine GP/practice nurse appointment.</a:t>
            </a:r>
          </a:p>
        </p:txBody>
      </p:sp>
    </p:spTree>
    <p:extLst>
      <p:ext uri="{BB962C8B-B14F-4D97-AF65-F5344CB8AC3E}">
        <p14:creationId xmlns:p14="http://schemas.microsoft.com/office/powerpoint/2010/main" val="3045190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0"/>
            <a:ext cx="8229600" cy="1320800"/>
          </a:xfrm>
        </p:spPr>
        <p:txBody>
          <a:bodyPr/>
          <a:lstStyle/>
          <a:p>
            <a:r>
              <a:rPr lang="en-NZ" dirty="0"/>
              <a:t>What happens if someone isn’t competent?</a:t>
            </a:r>
          </a:p>
        </p:txBody>
      </p:sp>
      <p:sp>
        <p:nvSpPr>
          <p:cNvPr id="5" name="Content Placeholder 4">
            <a:extLst>
              <a:ext uri="{FF2B5EF4-FFF2-40B4-BE49-F238E27FC236}">
                <a16:creationId xmlns:a16="http://schemas.microsoft.com/office/drawing/2014/main" id="{5C854041-CEB9-4BD4-8C86-DEBE87D958CF}"/>
              </a:ext>
            </a:extLst>
          </p:cNvPr>
          <p:cNvSpPr>
            <a:spLocks noGrp="1"/>
          </p:cNvSpPr>
          <p:nvPr>
            <p:ph idx="1"/>
          </p:nvPr>
        </p:nvSpPr>
        <p:spPr>
          <a:xfrm>
            <a:off x="381000" y="1320800"/>
            <a:ext cx="8534400" cy="4699000"/>
          </a:xfrm>
        </p:spPr>
        <p:txBody>
          <a:bodyPr/>
          <a:lstStyle/>
          <a:p>
            <a:pPr marL="285750" indent="-285750">
              <a:spcBef>
                <a:spcPts val="300"/>
              </a:spcBef>
              <a:buFont typeface="Arial" panose="020B0604020202020204" pitchFamily="34" charset="0"/>
              <a:buChar char="•"/>
            </a:pPr>
            <a:r>
              <a:rPr lang="en-NZ" altLang="en-US" dirty="0">
                <a:ea typeface="ＭＳ Ｐゴシック"/>
                <a:cs typeface="Arial"/>
              </a:rPr>
              <a:t>The objective is the same: to gather information about the patient’s preferences, values, priorities.</a:t>
            </a:r>
          </a:p>
          <a:p>
            <a:pPr marL="285750" indent="-285750">
              <a:spcBef>
                <a:spcPts val="300"/>
              </a:spcBef>
              <a:buFont typeface="Arial" panose="020B0604020202020204" pitchFamily="34" charset="0"/>
              <a:buChar char="•"/>
            </a:pPr>
            <a:r>
              <a:rPr lang="en-NZ" altLang="en-US" dirty="0">
                <a:ea typeface="ＭＳ Ｐゴシック"/>
                <a:cs typeface="Arial"/>
              </a:rPr>
              <a:t>Discussion about possible treatments doesn’t have to occur for the first time in a crisis.</a:t>
            </a:r>
          </a:p>
          <a:p>
            <a:pPr marL="285750" indent="-285750">
              <a:spcBef>
                <a:spcPts val="300"/>
              </a:spcBef>
              <a:buFont typeface="Arial" panose="020B0604020202020204" pitchFamily="34" charset="0"/>
              <a:buChar char="•"/>
            </a:pPr>
            <a:r>
              <a:rPr lang="en-NZ" altLang="en-US" dirty="0">
                <a:ea typeface="ＭＳ Ｐゴシック"/>
                <a:cs typeface="Arial"/>
              </a:rPr>
              <a:t>Have a discussion with </a:t>
            </a:r>
            <a:r>
              <a:rPr lang="en-NZ" altLang="en-US" dirty="0" err="1">
                <a:ea typeface="ＭＳ Ｐゴシック"/>
                <a:cs typeface="Arial"/>
              </a:rPr>
              <a:t>EPoA</a:t>
            </a:r>
            <a:r>
              <a:rPr lang="en-NZ" altLang="en-US" dirty="0">
                <a:ea typeface="ＭＳ Ｐゴシック"/>
                <a:cs typeface="Arial"/>
              </a:rPr>
              <a:t>/family/whānau.</a:t>
            </a:r>
          </a:p>
          <a:p>
            <a:pPr marL="285750" indent="-285750">
              <a:spcBef>
                <a:spcPts val="300"/>
              </a:spcBef>
              <a:buFont typeface="Arial" panose="020B0604020202020204" pitchFamily="34" charset="0"/>
              <a:buChar char="•"/>
            </a:pPr>
            <a:r>
              <a:rPr lang="en-NZ" altLang="en-US" dirty="0">
                <a:ea typeface="ＭＳ Ｐゴシック"/>
                <a:cs typeface="Arial"/>
              </a:rPr>
              <a:t>Patient is included as much as able/wish to.</a:t>
            </a:r>
          </a:p>
          <a:p>
            <a:pPr marL="285750" indent="-285750">
              <a:spcBef>
                <a:spcPts val="300"/>
              </a:spcBef>
              <a:buFont typeface="Arial" panose="020B0604020202020204" pitchFamily="34" charset="0"/>
              <a:buChar char="•"/>
            </a:pPr>
            <a:r>
              <a:rPr lang="en-NZ" altLang="en-US" dirty="0">
                <a:ea typeface="ＭＳ Ｐゴシック"/>
                <a:cs typeface="Arial"/>
              </a:rPr>
              <a:t>'What do you know about [the patient’s] wishes, priorities? What have they previously said?'</a:t>
            </a:r>
          </a:p>
          <a:p>
            <a:endParaRPr lang="en-N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67363"/>
          </a:xfrm>
        </p:spPr>
        <p:txBody>
          <a:bodyPr/>
          <a:lstStyle/>
          <a:p>
            <a:r>
              <a:rPr lang="en-NZ" dirty="0"/>
              <a:t>Why do these conversations sometimes feel challenging?</a:t>
            </a:r>
          </a:p>
        </p:txBody>
      </p:sp>
      <p:sp>
        <p:nvSpPr>
          <p:cNvPr id="3" name="Content Placeholder 2">
            <a:extLst>
              <a:ext uri="{FF2B5EF4-FFF2-40B4-BE49-F238E27FC236}">
                <a16:creationId xmlns:a16="http://schemas.microsoft.com/office/drawing/2014/main" id="{96BCF61F-9E2C-41DB-9DB7-C9C57694C3FD}"/>
              </a:ext>
            </a:extLst>
          </p:cNvPr>
          <p:cNvSpPr>
            <a:spLocks noGrp="1"/>
          </p:cNvSpPr>
          <p:nvPr>
            <p:ph idx="1"/>
          </p:nvPr>
        </p:nvSpPr>
        <p:spPr/>
        <p:txBody>
          <a:bodyPr/>
          <a:lstStyle/>
          <a:p>
            <a:endParaRPr lang="en-NZ"/>
          </a:p>
          <a:p>
            <a:endParaRPr lang="en-NZ"/>
          </a:p>
          <a:p>
            <a:endParaRPr lang="en-NZ"/>
          </a:p>
          <a:p>
            <a:endParaRPr lang="en-NZ"/>
          </a:p>
          <a:p>
            <a:endParaRPr lang="en-NZ"/>
          </a:p>
        </p:txBody>
      </p:sp>
      <p:pic>
        <p:nvPicPr>
          <p:cNvPr id="5" name="Picture 5" descr="Two people standing in front of a book shelf&#10;&#10;Description generated with high confidence">
            <a:extLst>
              <a:ext uri="{FF2B5EF4-FFF2-40B4-BE49-F238E27FC236}">
                <a16:creationId xmlns:a16="http://schemas.microsoft.com/office/drawing/2014/main" id="{14814F26-CE8B-4F33-B90B-9328F761732C}"/>
              </a:ext>
            </a:extLst>
          </p:cNvPr>
          <p:cNvPicPr>
            <a:picLocks noChangeAspect="1"/>
          </p:cNvPicPr>
          <p:nvPr/>
        </p:nvPicPr>
        <p:blipFill>
          <a:blip r:embed="rId3"/>
          <a:stretch>
            <a:fillRect/>
          </a:stretch>
        </p:blipFill>
        <p:spPr>
          <a:xfrm>
            <a:off x="1627065" y="1708975"/>
            <a:ext cx="6083518" cy="4065532"/>
          </a:xfrm>
          <a:prstGeom prst="rect">
            <a:avLst/>
          </a:prstGeom>
        </p:spPr>
      </p:pic>
      <p:sp>
        <p:nvSpPr>
          <p:cNvPr id="10" name="TextBox 9">
            <a:extLst>
              <a:ext uri="{FF2B5EF4-FFF2-40B4-BE49-F238E27FC236}">
                <a16:creationId xmlns:a16="http://schemas.microsoft.com/office/drawing/2014/main" id="{1D2BA0F8-331A-4E92-9F7D-60CFEC1291B4}"/>
              </a:ext>
            </a:extLst>
          </p:cNvPr>
          <p:cNvSpPr txBox="1"/>
          <p:nvPr/>
        </p:nvSpPr>
        <p:spPr>
          <a:xfrm>
            <a:off x="1825845" y="5826344"/>
            <a:ext cx="548245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ea typeface="ＭＳ Ｐゴシック"/>
                <a:cs typeface="Arial"/>
              </a:rPr>
              <a:t>Norma Lowe discusses her ACP with her GP Dr Kate Orange</a:t>
            </a:r>
            <a:endParaRPr lang="en-US" sz="1200"/>
          </a:p>
        </p:txBody>
      </p:sp>
    </p:spTree>
    <p:extLst>
      <p:ext uri="{BB962C8B-B14F-4D97-AF65-F5344CB8AC3E}">
        <p14:creationId xmlns:p14="http://schemas.microsoft.com/office/powerpoint/2010/main" val="1866367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NZ" dirty="0"/>
              <a:t>Things to keep in mind</a:t>
            </a:r>
            <a:endParaRPr lang="en-US" dirty="0"/>
          </a:p>
        </p:txBody>
      </p:sp>
      <p:sp>
        <p:nvSpPr>
          <p:cNvPr id="5" name="Content Placeholder 4">
            <a:extLst>
              <a:ext uri="{FF2B5EF4-FFF2-40B4-BE49-F238E27FC236}">
                <a16:creationId xmlns:a16="http://schemas.microsoft.com/office/drawing/2014/main" id="{7BC4679A-5821-468A-BDFD-E18C9346196F}"/>
              </a:ext>
            </a:extLst>
          </p:cNvPr>
          <p:cNvSpPr>
            <a:spLocks noGrp="1"/>
          </p:cNvSpPr>
          <p:nvPr>
            <p:ph idx="1"/>
          </p:nvPr>
        </p:nvSpPr>
        <p:spPr/>
        <p:txBody>
          <a:bodyPr/>
          <a:lstStyle/>
          <a:p>
            <a:pPr marL="355600" marR="375920">
              <a:spcBef>
                <a:spcPts val="300"/>
              </a:spcBef>
              <a:buFont typeface="Arial"/>
              <a:buChar char="•"/>
              <a:tabLst>
                <a:tab pos="354965" algn="l"/>
                <a:tab pos="355600" algn="l"/>
              </a:tabLst>
            </a:pPr>
            <a:r>
              <a:rPr lang="en-NZ" dirty="0">
                <a:ea typeface="ＭＳ Ｐゴシック"/>
                <a:cs typeface="Arial"/>
              </a:rPr>
              <a:t>Many patients say they are grateful </a:t>
            </a:r>
            <a:r>
              <a:rPr lang="en-NZ" spc="-5" dirty="0">
                <a:ea typeface="ＭＳ Ｐゴシック"/>
                <a:cs typeface="Arial"/>
              </a:rPr>
              <a:t>when </a:t>
            </a:r>
            <a:r>
              <a:rPr lang="en-NZ" dirty="0">
                <a:ea typeface="ＭＳ Ｐゴシック"/>
                <a:cs typeface="Arial"/>
              </a:rPr>
              <a:t>someone else brings it up, because they</a:t>
            </a:r>
            <a:r>
              <a:rPr lang="en-NZ" spc="-114" dirty="0">
                <a:ea typeface="ＭＳ Ｐゴシック"/>
                <a:cs typeface="Arial"/>
              </a:rPr>
              <a:t> </a:t>
            </a:r>
            <a:r>
              <a:rPr lang="en-NZ" dirty="0">
                <a:ea typeface="ＭＳ Ｐゴシック"/>
                <a:cs typeface="Arial"/>
              </a:rPr>
              <a:t>have been thinking about it</a:t>
            </a:r>
            <a:r>
              <a:rPr lang="en-NZ" spc="-45" dirty="0">
                <a:ea typeface="ＭＳ Ｐゴシック"/>
                <a:cs typeface="Arial"/>
              </a:rPr>
              <a:t> </a:t>
            </a:r>
            <a:r>
              <a:rPr lang="en-NZ" dirty="0">
                <a:ea typeface="ＭＳ Ｐゴシック"/>
                <a:cs typeface="Arial"/>
              </a:rPr>
              <a:t>anyway.</a:t>
            </a:r>
          </a:p>
          <a:p>
            <a:pPr marL="355600" marR="103505" algn="just">
              <a:spcBef>
                <a:spcPts val="300"/>
              </a:spcBef>
              <a:buFont typeface="Arial"/>
              <a:buChar char="•"/>
              <a:tabLst>
                <a:tab pos="355600" algn="l"/>
              </a:tabLst>
            </a:pPr>
            <a:r>
              <a:rPr lang="en-NZ" spc="-5" dirty="0">
                <a:ea typeface="ＭＳ Ｐゴシック"/>
                <a:cs typeface="Arial"/>
              </a:rPr>
              <a:t>These </a:t>
            </a:r>
            <a:r>
              <a:rPr lang="en-NZ" dirty="0">
                <a:ea typeface="ＭＳ Ｐゴシック"/>
                <a:cs typeface="Arial"/>
              </a:rPr>
              <a:t>patients also say that it </a:t>
            </a:r>
            <a:r>
              <a:rPr lang="en-NZ" spc="-5" dirty="0">
                <a:ea typeface="ＭＳ Ｐゴシック"/>
                <a:cs typeface="Arial"/>
              </a:rPr>
              <a:t>makes </a:t>
            </a:r>
            <a:r>
              <a:rPr lang="en-NZ" dirty="0">
                <a:ea typeface="ＭＳ Ｐゴシック"/>
                <a:cs typeface="Arial"/>
              </a:rPr>
              <a:t>them </a:t>
            </a:r>
            <a:r>
              <a:rPr lang="en-NZ" spc="-10" dirty="0">
                <a:ea typeface="ＭＳ Ｐゴシック"/>
                <a:cs typeface="Arial"/>
              </a:rPr>
              <a:t>feel </a:t>
            </a:r>
            <a:r>
              <a:rPr lang="en-NZ" dirty="0">
                <a:ea typeface="ＭＳ Ｐゴシック"/>
                <a:cs typeface="Arial"/>
              </a:rPr>
              <a:t>like their health </a:t>
            </a:r>
            <a:r>
              <a:rPr lang="en-NZ" spc="-5" dirty="0">
                <a:ea typeface="ＭＳ Ｐゴシック"/>
                <a:cs typeface="Arial"/>
              </a:rPr>
              <a:t>care </a:t>
            </a:r>
            <a:r>
              <a:rPr lang="en-NZ" dirty="0">
                <a:ea typeface="ＭＳ Ｐゴシック"/>
                <a:cs typeface="Arial"/>
              </a:rPr>
              <a:t>team </a:t>
            </a:r>
            <a:r>
              <a:rPr lang="en-NZ" spc="-5" dirty="0">
                <a:ea typeface="ＭＳ Ｐゴシック"/>
                <a:cs typeface="Arial"/>
              </a:rPr>
              <a:t>cares </a:t>
            </a:r>
            <a:r>
              <a:rPr lang="en-NZ" dirty="0">
                <a:ea typeface="ＭＳ Ｐゴシック"/>
                <a:cs typeface="Arial"/>
              </a:rPr>
              <a:t>about </a:t>
            </a:r>
            <a:r>
              <a:rPr lang="en-NZ" spc="-5" dirty="0">
                <a:ea typeface="ＭＳ Ｐゴシック"/>
                <a:cs typeface="Arial"/>
              </a:rPr>
              <a:t>what </a:t>
            </a:r>
            <a:r>
              <a:rPr lang="en-NZ" dirty="0">
                <a:ea typeface="ＭＳ Ｐゴシック"/>
                <a:cs typeface="Arial"/>
              </a:rPr>
              <a:t>is important to</a:t>
            </a:r>
            <a:r>
              <a:rPr lang="en-NZ" spc="-35" dirty="0">
                <a:ea typeface="ＭＳ Ｐゴシック"/>
                <a:cs typeface="Arial"/>
              </a:rPr>
              <a:t> </a:t>
            </a:r>
            <a:r>
              <a:rPr lang="en-NZ" dirty="0">
                <a:ea typeface="ＭＳ Ｐゴシック"/>
                <a:cs typeface="Arial"/>
              </a:rPr>
              <a:t>them</a:t>
            </a:r>
          </a:p>
          <a:p>
            <a:pPr marL="355600" marR="103505" algn="just">
              <a:spcBef>
                <a:spcPts val="300"/>
              </a:spcBef>
              <a:buFont typeface="Arial"/>
              <a:buChar char="•"/>
              <a:tabLst>
                <a:tab pos="355600" algn="l"/>
              </a:tabLst>
            </a:pPr>
            <a:r>
              <a:rPr lang="en-NZ" dirty="0">
                <a:ea typeface="ＭＳ Ｐゴシック"/>
                <a:cs typeface="Arial"/>
              </a:rPr>
              <a:t>Some patients </a:t>
            </a:r>
            <a:r>
              <a:rPr lang="en-NZ" spc="-5" dirty="0">
                <a:ea typeface="ＭＳ Ｐゴシック"/>
                <a:cs typeface="Arial"/>
              </a:rPr>
              <a:t>may </a:t>
            </a:r>
            <a:r>
              <a:rPr lang="en-NZ" dirty="0">
                <a:ea typeface="ＭＳ Ｐゴシック"/>
                <a:cs typeface="Arial"/>
              </a:rPr>
              <a:t>not </a:t>
            </a:r>
            <a:r>
              <a:rPr lang="en-NZ" spc="-5" dirty="0">
                <a:ea typeface="ＭＳ Ｐゴシック"/>
                <a:cs typeface="Arial"/>
              </a:rPr>
              <a:t>want </a:t>
            </a:r>
            <a:r>
              <a:rPr lang="en-NZ" dirty="0">
                <a:ea typeface="ＭＳ Ｐゴシック"/>
                <a:cs typeface="Arial"/>
              </a:rPr>
              <a:t>to talk about advance care planning and t</a:t>
            </a:r>
            <a:r>
              <a:rPr lang="en-NZ" spc="-5" dirty="0">
                <a:ea typeface="ＭＳ Ｐゴシック"/>
                <a:cs typeface="Arial"/>
              </a:rPr>
              <a:t>hat’s OK. </a:t>
            </a:r>
            <a:r>
              <a:rPr lang="en-NZ" dirty="0">
                <a:ea typeface="ＭＳ Ｐゴシック"/>
                <a:cs typeface="Arial"/>
              </a:rPr>
              <a:t>By </a:t>
            </a:r>
            <a:r>
              <a:rPr lang="en-NZ" spc="-5" dirty="0">
                <a:ea typeface="ＭＳ Ｐゴシック"/>
                <a:cs typeface="Arial"/>
              </a:rPr>
              <a:t>approaching </a:t>
            </a:r>
            <a:r>
              <a:rPr lang="en-NZ" dirty="0">
                <a:ea typeface="ＭＳ Ｐゴシック"/>
                <a:cs typeface="Arial"/>
              </a:rPr>
              <a:t>it gently and sensitively you </a:t>
            </a:r>
            <a:r>
              <a:rPr lang="en-NZ" spc="-5" dirty="0">
                <a:ea typeface="ＭＳ Ｐゴシック"/>
                <a:cs typeface="Arial"/>
              </a:rPr>
              <a:t>can feel </a:t>
            </a:r>
            <a:r>
              <a:rPr lang="en-NZ" dirty="0">
                <a:ea typeface="ＭＳ Ｐゴシック"/>
                <a:cs typeface="Arial"/>
              </a:rPr>
              <a:t>your</a:t>
            </a:r>
            <a:r>
              <a:rPr lang="en-NZ" spc="-35" dirty="0">
                <a:ea typeface="ＭＳ Ｐゴシック"/>
                <a:cs typeface="Arial"/>
              </a:rPr>
              <a:t> </a:t>
            </a:r>
            <a:r>
              <a:rPr lang="en-NZ" spc="-5" dirty="0">
                <a:ea typeface="ＭＳ Ｐゴシック"/>
                <a:cs typeface="Arial"/>
              </a:rPr>
              <a:t>way.</a:t>
            </a:r>
            <a:endParaRPr lang="en-NZ" dirty="0">
              <a:ea typeface="ＭＳ Ｐゴシック"/>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NZ" dirty="0"/>
              <a:t>Things to keep in mind continued…</a:t>
            </a:r>
          </a:p>
        </p:txBody>
      </p:sp>
      <p:sp>
        <p:nvSpPr>
          <p:cNvPr id="7" name="Content Placeholder 6">
            <a:extLst>
              <a:ext uri="{FF2B5EF4-FFF2-40B4-BE49-F238E27FC236}">
                <a16:creationId xmlns:a16="http://schemas.microsoft.com/office/drawing/2014/main" id="{78EA7ADE-3725-4521-94C4-FF28317B563D}"/>
              </a:ext>
            </a:extLst>
          </p:cNvPr>
          <p:cNvSpPr>
            <a:spLocks noGrp="1"/>
          </p:cNvSpPr>
          <p:nvPr>
            <p:ph idx="1"/>
          </p:nvPr>
        </p:nvSpPr>
        <p:spPr/>
        <p:txBody>
          <a:bodyPr/>
          <a:lstStyle/>
          <a:p>
            <a:pPr marL="12700" marR="5080" indent="0">
              <a:spcBef>
                <a:spcPts val="300"/>
              </a:spcBef>
              <a:buNone/>
              <a:tabLst>
                <a:tab pos="354965" algn="l"/>
                <a:tab pos="355600" algn="l"/>
              </a:tabLst>
            </a:pPr>
            <a:r>
              <a:rPr lang="en-NZ" dirty="0">
                <a:cs typeface="Arial" panose="020B0604020202020204" pitchFamily="34" charset="0"/>
              </a:rPr>
              <a:t>It’s important to treat the whole person, not </a:t>
            </a:r>
            <a:r>
              <a:rPr lang="en-NZ" spc="-5" dirty="0">
                <a:cs typeface="Arial" panose="020B0604020202020204" pitchFamily="34" charset="0"/>
              </a:rPr>
              <a:t>just </a:t>
            </a:r>
            <a:r>
              <a:rPr lang="en-NZ" dirty="0">
                <a:cs typeface="Arial" panose="020B0604020202020204" pitchFamily="34" charset="0"/>
              </a:rPr>
              <a:t>their injury, illness or disease. By asking </a:t>
            </a:r>
            <a:r>
              <a:rPr lang="en-NZ" spc="-5" dirty="0">
                <a:cs typeface="Arial" panose="020B0604020202020204" pitchFamily="34" charset="0"/>
              </a:rPr>
              <a:t>what’s</a:t>
            </a:r>
            <a:r>
              <a:rPr lang="en-NZ" dirty="0">
                <a:cs typeface="Arial" panose="020B0604020202020204" pitchFamily="34" charset="0"/>
              </a:rPr>
              <a:t> important to them and </a:t>
            </a:r>
            <a:r>
              <a:rPr lang="en-NZ" spc="-5" dirty="0">
                <a:cs typeface="Arial" panose="020B0604020202020204" pitchFamily="34" charset="0"/>
              </a:rPr>
              <a:t>what </a:t>
            </a:r>
            <a:r>
              <a:rPr lang="en-NZ" dirty="0">
                <a:cs typeface="Arial" panose="020B0604020202020204" pitchFamily="34" charset="0"/>
              </a:rPr>
              <a:t>their preferences are we </a:t>
            </a:r>
            <a:r>
              <a:rPr lang="en-NZ" spc="-5" dirty="0">
                <a:cs typeface="Arial" panose="020B0604020202020204" pitchFamily="34" charset="0"/>
              </a:rPr>
              <a:t>can </a:t>
            </a:r>
            <a:r>
              <a:rPr lang="en-NZ" dirty="0">
                <a:cs typeface="Arial" panose="020B0604020202020204" pitchFamily="34" charset="0"/>
              </a:rPr>
              <a:t>provide better</a:t>
            </a:r>
            <a:r>
              <a:rPr lang="en-NZ" spc="-15" dirty="0">
                <a:cs typeface="Arial" panose="020B0604020202020204" pitchFamily="34" charset="0"/>
              </a:rPr>
              <a:t> </a:t>
            </a:r>
            <a:r>
              <a:rPr lang="en-NZ" spc="-5" dirty="0">
                <a:cs typeface="Arial" panose="020B0604020202020204" pitchFamily="34" charset="0"/>
              </a:rPr>
              <a:t>care.</a:t>
            </a:r>
          </a:p>
          <a:p>
            <a:pPr marL="469900" marR="5080" indent="-457200">
              <a:spcBef>
                <a:spcPts val="300"/>
              </a:spcBef>
              <a:buFont typeface="Arial" panose="020B0604020202020204" pitchFamily="34" charset="0"/>
              <a:buChar char="•"/>
              <a:tabLst>
                <a:tab pos="354965" algn="l"/>
                <a:tab pos="355600" algn="l"/>
              </a:tabLst>
            </a:pPr>
            <a:endParaRPr lang="en-NZ" spc="-5" dirty="0">
              <a:cs typeface="Arial" panose="020B0604020202020204" pitchFamily="34" charset="0"/>
            </a:endParaRPr>
          </a:p>
          <a:p>
            <a:pPr marL="12700" marR="5080" indent="0">
              <a:spcBef>
                <a:spcPts val="300"/>
              </a:spcBef>
              <a:buNone/>
              <a:tabLst>
                <a:tab pos="354965" algn="l"/>
                <a:tab pos="355600" algn="l"/>
              </a:tabLst>
            </a:pPr>
            <a:r>
              <a:rPr lang="en-NZ" spc="-5" dirty="0">
                <a:cs typeface="Arial" panose="020B0604020202020204" pitchFamily="34" charset="0"/>
              </a:rPr>
              <a:t>There </a:t>
            </a:r>
            <a:r>
              <a:rPr lang="en-NZ" dirty="0">
                <a:cs typeface="Arial" panose="020B0604020202020204" pitchFamily="34" charset="0"/>
              </a:rPr>
              <a:t>will always be things that could potentially </a:t>
            </a:r>
            <a:r>
              <a:rPr lang="en-NZ" spc="-5" dirty="0">
                <a:cs typeface="Arial" panose="020B0604020202020204" pitchFamily="34" charset="0"/>
              </a:rPr>
              <a:t>get </a:t>
            </a:r>
            <a:r>
              <a:rPr lang="en-NZ" dirty="0">
                <a:cs typeface="Arial" panose="020B0604020202020204" pitchFamily="34" charset="0"/>
              </a:rPr>
              <a:t>in the way of having an advance care planning discussion. </a:t>
            </a:r>
            <a:r>
              <a:rPr lang="en-NZ" spc="-5" dirty="0">
                <a:cs typeface="Arial" panose="020B0604020202020204" pitchFamily="34" charset="0"/>
              </a:rPr>
              <a:t>Planning </a:t>
            </a:r>
            <a:r>
              <a:rPr lang="en-NZ" dirty="0">
                <a:cs typeface="Arial" panose="020B0604020202020204" pitchFamily="34" charset="0"/>
              </a:rPr>
              <a:t>can </a:t>
            </a:r>
            <a:r>
              <a:rPr lang="en-NZ" spc="-5" dirty="0">
                <a:cs typeface="Arial" panose="020B0604020202020204" pitchFamily="34" charset="0"/>
              </a:rPr>
              <a:t>minimise </a:t>
            </a:r>
            <a:r>
              <a:rPr lang="en-NZ" dirty="0">
                <a:cs typeface="Arial" panose="020B0604020202020204" pitchFamily="34" charset="0"/>
              </a:rPr>
              <a:t>many of  these</a:t>
            </a:r>
            <a:r>
              <a:rPr lang="en-NZ" spc="-10" dirty="0">
                <a:cs typeface="Arial" panose="020B0604020202020204" pitchFamily="34" charset="0"/>
              </a:rPr>
              <a:t> </a:t>
            </a:r>
            <a:r>
              <a:rPr lang="en-NZ" dirty="0">
                <a:cs typeface="Arial" panose="020B0604020202020204" pitchFamily="34" charset="0"/>
              </a:rPr>
              <a:t>barriers.</a:t>
            </a:r>
          </a:p>
          <a:p>
            <a:pPr marL="12700" marR="5080">
              <a:lnSpc>
                <a:spcPct val="100000"/>
              </a:lnSpc>
              <a:spcBef>
                <a:spcPts val="300"/>
              </a:spcBef>
              <a:tabLst>
                <a:tab pos="354965" algn="l"/>
                <a:tab pos="355600" algn="l"/>
              </a:tabLst>
            </a:pPr>
            <a:endParaRPr lang="en-NZ" dirty="0">
              <a:cs typeface="Arial" panose="020B0604020202020204" pitchFamily="34" charset="0"/>
            </a:endParaRPr>
          </a:p>
          <a:p>
            <a:endParaRPr lang="en-N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How to get started</a:t>
            </a:r>
          </a:p>
        </p:txBody>
      </p:sp>
    </p:spTree>
    <p:extLst>
      <p:ext uri="{BB962C8B-B14F-4D97-AF65-F5344CB8AC3E}">
        <p14:creationId xmlns:p14="http://schemas.microsoft.com/office/powerpoint/2010/main" val="482563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966C3-C03F-403B-A73F-BBDFD22EE3F9}"/>
              </a:ext>
            </a:extLst>
          </p:cNvPr>
          <p:cNvSpPr>
            <a:spLocks noGrp="1"/>
          </p:cNvSpPr>
          <p:nvPr>
            <p:ph type="title"/>
          </p:nvPr>
        </p:nvSpPr>
        <p:spPr/>
        <p:txBody>
          <a:bodyPr/>
          <a:lstStyle/>
          <a:p>
            <a:r>
              <a:rPr lang="en-NZ" dirty="0"/>
              <a:t>Someone who is well</a:t>
            </a:r>
          </a:p>
        </p:txBody>
      </p:sp>
      <p:sp>
        <p:nvSpPr>
          <p:cNvPr id="5" name="Content Placeholder 4">
            <a:extLst>
              <a:ext uri="{FF2B5EF4-FFF2-40B4-BE49-F238E27FC236}">
                <a16:creationId xmlns:a16="http://schemas.microsoft.com/office/drawing/2014/main" id="{657FEB23-02DA-4119-B9F5-FB099BA7B84A}"/>
              </a:ext>
            </a:extLst>
          </p:cNvPr>
          <p:cNvSpPr>
            <a:spLocks noGrp="1"/>
          </p:cNvSpPr>
          <p:nvPr>
            <p:ph idx="1"/>
          </p:nvPr>
        </p:nvSpPr>
        <p:spPr/>
        <p:txBody>
          <a:bodyPr/>
          <a:lstStyle/>
          <a:p>
            <a:pPr marL="0" indent="0">
              <a:buNone/>
            </a:pPr>
            <a:r>
              <a:rPr lang="en-NZ" dirty="0">
                <a:cs typeface="Arial"/>
              </a:rPr>
              <a:t>'Can I ask … have you heard about advance care planning? It’s something we’re introducing to all our clients because we believe it’s an important part of healthcare for everyone. It gives you the opportunity to plan ahead and let us and your family know what’s most important to you should you ever be in a situation where you can’t speak for yourself.'</a:t>
            </a:r>
          </a:p>
        </p:txBody>
      </p:sp>
    </p:spTree>
    <p:extLst>
      <p:ext uri="{BB962C8B-B14F-4D97-AF65-F5344CB8AC3E}">
        <p14:creationId xmlns:p14="http://schemas.microsoft.com/office/powerpoint/2010/main" val="2737502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9EF15AA-8F65-49F2-B289-FE3EF78C5AFD}"/>
              </a:ext>
            </a:extLst>
          </p:cNvPr>
          <p:cNvSpPr>
            <a:spLocks noGrp="1"/>
          </p:cNvSpPr>
          <p:nvPr>
            <p:ph type="title"/>
          </p:nvPr>
        </p:nvSpPr>
        <p:spPr/>
        <p:txBody>
          <a:bodyPr/>
          <a:lstStyle/>
          <a:p>
            <a:r>
              <a:rPr lang="en-NZ" dirty="0"/>
              <a:t>Someone with a new diagnosis</a:t>
            </a:r>
          </a:p>
        </p:txBody>
      </p:sp>
      <p:sp>
        <p:nvSpPr>
          <p:cNvPr id="3" name="Content Placeholder 2"/>
          <p:cNvSpPr>
            <a:spLocks noGrp="1"/>
          </p:cNvSpPr>
          <p:nvPr>
            <p:ph idx="1"/>
          </p:nvPr>
        </p:nvSpPr>
        <p:spPr/>
        <p:txBody>
          <a:bodyPr/>
          <a:lstStyle/>
          <a:p>
            <a:pPr marL="0" indent="0">
              <a:buNone/>
            </a:pPr>
            <a:r>
              <a:rPr lang="en-NZ" dirty="0"/>
              <a:t>'I know you have a lot going on at the moment and your new diagnosis has probably made you think about all sorts of possibilities for your future. I wonder if you might like to talk to me about some of the things that are important to you?'</a:t>
            </a:r>
          </a:p>
          <a:p>
            <a:endParaRPr lang="en-NZ" dirty="0"/>
          </a:p>
          <a:p>
            <a:endParaRPr lang="en-NZ" dirty="0"/>
          </a:p>
          <a:p>
            <a:endParaRPr lang="en-NZ" dirty="0"/>
          </a:p>
          <a:p>
            <a:endParaRPr lang="en-NZ" dirty="0"/>
          </a:p>
        </p:txBody>
      </p:sp>
    </p:spTree>
    <p:extLst>
      <p:ext uri="{BB962C8B-B14F-4D97-AF65-F5344CB8AC3E}">
        <p14:creationId xmlns:p14="http://schemas.microsoft.com/office/powerpoint/2010/main" val="3312950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17450D-49AF-43E5-B82E-C28843F0463A}"/>
              </a:ext>
            </a:extLst>
          </p:cNvPr>
          <p:cNvSpPr>
            <a:spLocks noGrp="1"/>
          </p:cNvSpPr>
          <p:nvPr>
            <p:ph type="title"/>
          </p:nvPr>
        </p:nvSpPr>
        <p:spPr/>
        <p:txBody>
          <a:bodyPr/>
          <a:lstStyle/>
          <a:p>
            <a:r>
              <a:rPr lang="en-NZ" dirty="0"/>
              <a:t>Someone with chronic illness</a:t>
            </a:r>
          </a:p>
        </p:txBody>
      </p:sp>
      <p:sp>
        <p:nvSpPr>
          <p:cNvPr id="4" name="Content Placeholder 3">
            <a:extLst>
              <a:ext uri="{FF2B5EF4-FFF2-40B4-BE49-F238E27FC236}">
                <a16:creationId xmlns:a16="http://schemas.microsoft.com/office/drawing/2014/main" id="{63DB34A4-B3DE-4544-BD53-B100D6202A93}"/>
              </a:ext>
            </a:extLst>
          </p:cNvPr>
          <p:cNvSpPr>
            <a:spLocks noGrp="1"/>
          </p:cNvSpPr>
          <p:nvPr>
            <p:ph idx="1"/>
          </p:nvPr>
        </p:nvSpPr>
        <p:spPr/>
        <p:txBody>
          <a:bodyPr/>
          <a:lstStyle/>
          <a:p>
            <a:pPr marL="0" indent="0">
              <a:spcBef>
                <a:spcPts val="0"/>
              </a:spcBef>
              <a:buNone/>
            </a:pPr>
            <a:r>
              <a:rPr lang="en-NZ" dirty="0">
                <a:cs typeface="Arial"/>
              </a:rPr>
              <a:t>'We want to make sure you have the best care possible.  To do this it would be good to talk about what is happening with your health, what might be ahead and what things are important to you.  Is that ok?'</a:t>
            </a:r>
          </a:p>
          <a:p>
            <a:pPr marL="0" indent="0">
              <a:spcBef>
                <a:spcPts val="0"/>
              </a:spcBef>
              <a:buNone/>
            </a:pPr>
            <a:endParaRPr lang="en-NZ" dirty="0">
              <a:cs typeface="Calibri"/>
            </a:endParaRPr>
          </a:p>
          <a:p>
            <a:pPr marL="0" indent="0">
              <a:spcBef>
                <a:spcPts val="0"/>
              </a:spcBef>
              <a:buNone/>
            </a:pPr>
            <a:r>
              <a:rPr lang="en-NZ" dirty="0">
                <a:cs typeface="Arial"/>
              </a:rPr>
              <a:t>'What might your priorities be if you become really unwell (again)?'</a:t>
            </a:r>
          </a:p>
          <a:p>
            <a:pPr marL="0" indent="0">
              <a:spcBef>
                <a:spcPts val="0"/>
              </a:spcBef>
            </a:pPr>
            <a:endParaRPr lang="en-NZ" dirty="0">
              <a:latin typeface="Arial"/>
              <a:cs typeface="Calibri"/>
            </a:endParaRPr>
          </a:p>
          <a:p>
            <a:pPr marL="0" indent="0">
              <a:spcBef>
                <a:spcPts val="0"/>
              </a:spcBef>
            </a:pPr>
            <a:endParaRPr lang="en-NZ" dirty="0"/>
          </a:p>
        </p:txBody>
      </p:sp>
    </p:spTree>
    <p:extLst>
      <p:ext uri="{BB962C8B-B14F-4D97-AF65-F5344CB8AC3E}">
        <p14:creationId xmlns:p14="http://schemas.microsoft.com/office/powerpoint/2010/main" val="60384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ACF35D-4EEC-4C16-B2F7-ED3FA696C6B1}"/>
              </a:ext>
            </a:extLst>
          </p:cNvPr>
          <p:cNvSpPr>
            <a:spLocks noGrp="1"/>
          </p:cNvSpPr>
          <p:nvPr>
            <p:ph type="title"/>
          </p:nvPr>
        </p:nvSpPr>
        <p:spPr/>
        <p:txBody>
          <a:bodyPr/>
          <a:lstStyle/>
          <a:p>
            <a:r>
              <a:rPr lang="en-NZ" dirty="0"/>
              <a:t>Someone with an end-stage condition</a:t>
            </a:r>
          </a:p>
        </p:txBody>
      </p:sp>
      <p:sp>
        <p:nvSpPr>
          <p:cNvPr id="4" name="Content Placeholder 3">
            <a:extLst>
              <a:ext uri="{FF2B5EF4-FFF2-40B4-BE49-F238E27FC236}">
                <a16:creationId xmlns:a16="http://schemas.microsoft.com/office/drawing/2014/main" id="{D30E4B95-A933-47FC-9F15-3755DB730698}"/>
              </a:ext>
            </a:extLst>
          </p:cNvPr>
          <p:cNvSpPr>
            <a:spLocks noGrp="1"/>
          </p:cNvSpPr>
          <p:nvPr>
            <p:ph idx="1"/>
          </p:nvPr>
        </p:nvSpPr>
        <p:spPr/>
        <p:txBody>
          <a:bodyPr/>
          <a:lstStyle/>
          <a:p>
            <a:pPr marL="0" indent="0">
              <a:buNone/>
            </a:pPr>
            <a:r>
              <a:rPr lang="en-NZ" dirty="0">
                <a:cs typeface="Arial"/>
              </a:rPr>
              <a:t>'Now would be a good time for us to know more about what’s important to you about your treatment and care going forward…'</a:t>
            </a:r>
          </a:p>
        </p:txBody>
      </p:sp>
    </p:spTree>
    <p:extLst>
      <p:ext uri="{BB962C8B-B14F-4D97-AF65-F5344CB8AC3E}">
        <p14:creationId xmlns:p14="http://schemas.microsoft.com/office/powerpoint/2010/main" val="282419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DD065D3-EA1F-4861-8B47-57201D53CF38}"/>
              </a:ext>
            </a:extLst>
          </p:cNvPr>
          <p:cNvSpPr txBox="1">
            <a:spLocks noGrp="1"/>
          </p:cNvSpPr>
          <p:nvPr>
            <p:ph type="title"/>
          </p:nvPr>
        </p:nvSpPr>
        <p:spPr/>
        <p:txBody>
          <a:bodyPr/>
          <a:lstStyle/>
          <a:p>
            <a:r>
              <a:rPr lang="en-NZ" dirty="0"/>
              <a:t>Setting the scene</a:t>
            </a:r>
            <a:endParaRPr lang="en-US" dirty="0"/>
          </a:p>
        </p:txBody>
      </p:sp>
      <p:sp>
        <p:nvSpPr>
          <p:cNvPr id="2" name="TextBox 1">
            <a:extLst>
              <a:ext uri="{FF2B5EF4-FFF2-40B4-BE49-F238E27FC236}">
                <a16:creationId xmlns:a16="http://schemas.microsoft.com/office/drawing/2014/main" id="{26C7ABEB-DCF9-4840-B700-96597CFAF6FC}"/>
              </a:ext>
            </a:extLst>
          </p:cNvPr>
          <p:cNvSpPr txBox="1"/>
          <p:nvPr/>
        </p:nvSpPr>
        <p:spPr>
          <a:xfrm>
            <a:off x="1574074" y="5716607"/>
            <a:ext cx="5803337" cy="461665"/>
          </a:xfrm>
          <a:prstGeom prst="rect">
            <a:avLst/>
          </a:prstGeom>
          <a:noFill/>
        </p:spPr>
        <p:txBody>
          <a:bodyPr wrap="square" rtlCol="0" anchor="t">
            <a:spAutoFit/>
          </a:bodyPr>
          <a:lstStyle/>
          <a:p>
            <a:pPr algn="ctr"/>
            <a:r>
              <a:rPr lang="en-NZ" sz="2400" dirty="0">
                <a:latin typeface="Calibri"/>
                <a:ea typeface="ＭＳ Ｐゴシック"/>
                <a:cs typeface="Arial"/>
              </a:rPr>
              <a:t>Watch </a:t>
            </a:r>
            <a:r>
              <a:rPr lang="en-NZ" sz="2400" dirty="0">
                <a:latin typeface="Calibri"/>
                <a:ea typeface="ＭＳ Ｐゴシック"/>
                <a:cs typeface="Arial"/>
                <a:hlinkClick r:id="rId3"/>
              </a:rPr>
              <a:t>Keri Kaa's story</a:t>
            </a:r>
            <a:r>
              <a:rPr lang="en-NZ" sz="2400" dirty="0">
                <a:latin typeface="Calibri"/>
                <a:ea typeface="ＭＳ Ｐゴシック"/>
                <a:cs typeface="Arial"/>
              </a:rPr>
              <a:t> on </a:t>
            </a:r>
            <a:r>
              <a:rPr lang="en-NZ" sz="2400" dirty="0" err="1">
                <a:latin typeface="Calibri"/>
                <a:ea typeface="ＭＳ Ｐゴシック"/>
                <a:cs typeface="Arial"/>
              </a:rPr>
              <a:t>Youtube</a:t>
            </a:r>
            <a:endParaRPr lang="en-NZ" sz="2400" dirty="0">
              <a:latin typeface="Calibri"/>
              <a:ea typeface="ＭＳ Ｐゴシック"/>
              <a:cs typeface="Arial"/>
            </a:endParaRPr>
          </a:p>
        </p:txBody>
      </p:sp>
      <p:pic>
        <p:nvPicPr>
          <p:cNvPr id="4" name="Picture 4" descr="A person sitting at a table in front of a computer&#10;&#10;Description generated with high confidence">
            <a:extLst>
              <a:ext uri="{FF2B5EF4-FFF2-40B4-BE49-F238E27FC236}">
                <a16:creationId xmlns:a16="http://schemas.microsoft.com/office/drawing/2014/main" id="{28BB62FB-4FEF-4341-9E25-DEF96A373502}"/>
              </a:ext>
            </a:extLst>
          </p:cNvPr>
          <p:cNvPicPr>
            <a:picLocks noChangeAspect="1"/>
          </p:cNvPicPr>
          <p:nvPr/>
        </p:nvPicPr>
        <p:blipFill>
          <a:blip r:embed="rId4"/>
          <a:stretch>
            <a:fillRect/>
          </a:stretch>
        </p:blipFill>
        <p:spPr>
          <a:xfrm>
            <a:off x="823069" y="1559547"/>
            <a:ext cx="7305346" cy="3820142"/>
          </a:xfrm>
          <a:prstGeom prst="rect">
            <a:avLst/>
          </a:prstGeom>
        </p:spPr>
      </p:pic>
    </p:spTree>
    <p:extLst>
      <p:ext uri="{BB962C8B-B14F-4D97-AF65-F5344CB8AC3E}">
        <p14:creationId xmlns:p14="http://schemas.microsoft.com/office/powerpoint/2010/main" val="1196482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8326-8A81-4BAF-A8D3-87A0737D33FA}"/>
              </a:ext>
            </a:extLst>
          </p:cNvPr>
          <p:cNvSpPr>
            <a:spLocks noGrp="1"/>
          </p:cNvSpPr>
          <p:nvPr>
            <p:ph type="title"/>
          </p:nvPr>
        </p:nvSpPr>
        <p:spPr/>
        <p:txBody>
          <a:bodyPr/>
          <a:lstStyle/>
          <a:p>
            <a:r>
              <a:rPr lang="en-NZ" dirty="0"/>
              <a:t>Serious Illness Conversation Guide</a:t>
            </a:r>
          </a:p>
        </p:txBody>
      </p:sp>
      <p:sp>
        <p:nvSpPr>
          <p:cNvPr id="3" name="Content Placeholder 2">
            <a:extLst>
              <a:ext uri="{FF2B5EF4-FFF2-40B4-BE49-F238E27FC236}">
                <a16:creationId xmlns:a16="http://schemas.microsoft.com/office/drawing/2014/main" id="{4B699073-318B-4DFB-A1E9-54A1D10C6D97}"/>
              </a:ext>
            </a:extLst>
          </p:cNvPr>
          <p:cNvSpPr>
            <a:spLocks noGrp="1"/>
          </p:cNvSpPr>
          <p:nvPr>
            <p:ph idx="1"/>
          </p:nvPr>
        </p:nvSpPr>
        <p:spPr/>
        <p:txBody>
          <a:bodyPr/>
          <a:lstStyle/>
          <a:p>
            <a:r>
              <a:rPr lang="en-NZ" dirty="0"/>
              <a:t>A framework for advance care planning conversations in the context of serious illness. </a:t>
            </a:r>
          </a:p>
          <a:p>
            <a:r>
              <a:rPr lang="en-NZ" dirty="0"/>
              <a:t>For people with chronic conditions at risk of deterioration and serious illness.</a:t>
            </a:r>
          </a:p>
          <a:p>
            <a:r>
              <a:rPr lang="en-NZ" dirty="0"/>
              <a:t>For people who are currently seriously ill and decisions about care and treatment need to be made.</a:t>
            </a:r>
          </a:p>
          <a:p>
            <a:r>
              <a:rPr lang="en-NZ" dirty="0"/>
              <a:t>Available </a:t>
            </a:r>
            <a:r>
              <a:rPr lang="en-NZ" dirty="0">
                <a:hlinkClick r:id="rId2"/>
              </a:rPr>
              <a:t>here</a:t>
            </a:r>
            <a:r>
              <a:rPr lang="en-NZ" dirty="0"/>
              <a:t>. </a:t>
            </a:r>
          </a:p>
        </p:txBody>
      </p:sp>
    </p:spTree>
    <p:extLst>
      <p:ext uri="{BB962C8B-B14F-4D97-AF65-F5344CB8AC3E}">
        <p14:creationId xmlns:p14="http://schemas.microsoft.com/office/powerpoint/2010/main" val="2242728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idx="4294967295"/>
          </p:nvPr>
        </p:nvSpPr>
        <p:spPr>
          <a:xfrm>
            <a:off x="362731" y="1319766"/>
            <a:ext cx="3174590" cy="3253563"/>
          </a:xfrm>
          <a:prstGeom prst="rect">
            <a:avLst/>
          </a:prstGeom>
          <a:noFill/>
          <a:ln>
            <a:noFill/>
          </a:ln>
        </p:spPr>
        <p:txBody>
          <a:bodyPr spcFirstLastPara="1" vert="horz" wrap="square" lIns="38570" tIns="19280" rIns="38570" bIns="19280" numCol="1" rtlCol="0" anchor="b" anchorCtr="0" compatLnSpc="1">
            <a:prstTxWarp prst="textNoShape">
              <a:avLst/>
            </a:prstTxWarp>
            <a:noAutofit/>
          </a:bodyPr>
          <a:lstStyle/>
          <a:p>
            <a:pPr algn="l">
              <a:buSzPts val="800"/>
            </a:pPr>
            <a:r>
              <a:rPr lang="en-US" sz="2600" dirty="0">
                <a:solidFill>
                  <a:schemeClr val="tx1"/>
                </a:solidFill>
                <a:latin typeface="Calibri"/>
                <a:ea typeface="Verdana"/>
                <a:cs typeface="Arial"/>
                <a:sym typeface="Calibri"/>
              </a:rPr>
              <a:t>Aotearoa Serious Illness Conversation Guide</a:t>
            </a:r>
            <a:br>
              <a:rPr lang="en-US" sz="2600" dirty="0">
                <a:latin typeface="Calibri"/>
                <a:ea typeface="Verdana" panose="020B0604030504040204" pitchFamily="34" charset="0"/>
              </a:rPr>
            </a:br>
            <a:br>
              <a:rPr lang="en-US" sz="2600" dirty="0">
                <a:latin typeface="Calibri"/>
                <a:ea typeface="Verdana" panose="020B0604030504040204" pitchFamily="34" charset="0"/>
              </a:rPr>
            </a:br>
            <a:r>
              <a:rPr lang="en-US" sz="2600" b="0" dirty="0">
                <a:solidFill>
                  <a:schemeClr val="tx1"/>
                </a:solidFill>
                <a:latin typeface="Calibri"/>
                <a:ea typeface="Verdana"/>
                <a:cs typeface="Arial"/>
                <a:sym typeface="Calibri"/>
              </a:rPr>
              <a:t>A framework for best communication practices</a:t>
            </a:r>
            <a:endParaRPr lang="en-US" sz="2600" b="0" dirty="0">
              <a:solidFill>
                <a:schemeClr val="tx1"/>
              </a:solidFill>
              <a:latin typeface="Calibri"/>
              <a:ea typeface="Verdana"/>
              <a:cs typeface="Arial"/>
            </a:endParaRPr>
          </a:p>
        </p:txBody>
      </p:sp>
      <p:pic>
        <p:nvPicPr>
          <p:cNvPr id="4" name="Picture 3" descr="A screenshot of a social media post&#10;&#10;Description automatically generated">
            <a:extLst>
              <a:ext uri="{FF2B5EF4-FFF2-40B4-BE49-F238E27FC236}">
                <a16:creationId xmlns:a16="http://schemas.microsoft.com/office/drawing/2014/main" id="{2E549347-3948-4193-B145-A37D57F309A3}"/>
              </a:ext>
            </a:extLst>
          </p:cNvPr>
          <p:cNvPicPr>
            <a:picLocks noChangeAspect="1"/>
          </p:cNvPicPr>
          <p:nvPr/>
        </p:nvPicPr>
        <p:blipFill>
          <a:blip r:embed="rId4"/>
          <a:stretch>
            <a:fillRect/>
          </a:stretch>
        </p:blipFill>
        <p:spPr>
          <a:xfrm>
            <a:off x="4283968" y="-10650"/>
            <a:ext cx="4860032" cy="6868650"/>
          </a:xfrm>
          <a:prstGeom prst="rect">
            <a:avLst/>
          </a:prstGeom>
        </p:spPr>
      </p:pic>
    </p:spTree>
    <p:custDataLst>
      <p:tags r:id="rId1"/>
    </p:custDataLst>
    <p:extLst>
      <p:ext uri="{BB962C8B-B14F-4D97-AF65-F5344CB8AC3E}">
        <p14:creationId xmlns:p14="http://schemas.microsoft.com/office/powerpoint/2010/main" val="2023430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Tips</a:t>
            </a:r>
          </a:p>
        </p:txBody>
      </p:sp>
      <p:sp>
        <p:nvSpPr>
          <p:cNvPr id="3" name="Content Placeholder 2"/>
          <p:cNvSpPr>
            <a:spLocks noGrp="1"/>
          </p:cNvSpPr>
          <p:nvPr>
            <p:ph idx="1"/>
          </p:nvPr>
        </p:nvSpPr>
        <p:spPr/>
        <p:txBody>
          <a:bodyPr/>
          <a:lstStyle/>
          <a:p>
            <a:r>
              <a:rPr lang="en-NZ" dirty="0"/>
              <a:t>Make sure the patient is ready (their agenda not yours).</a:t>
            </a:r>
          </a:p>
          <a:p>
            <a:r>
              <a:rPr lang="en-NZ" dirty="0"/>
              <a:t>Be prepared – have all the information you need.</a:t>
            </a:r>
          </a:p>
          <a:p>
            <a:r>
              <a:rPr lang="en-NZ" dirty="0"/>
              <a:t>Create the right environment,</a:t>
            </a:r>
          </a:p>
          <a:p>
            <a:r>
              <a:rPr lang="en-NZ" dirty="0"/>
              <a:t>Make sure the right people are there.</a:t>
            </a:r>
          </a:p>
          <a:p>
            <a:r>
              <a:rPr lang="en-NZ" dirty="0"/>
              <a:t>Avoid leaving the conversation until the need for a decision is urgent.</a:t>
            </a:r>
          </a:p>
          <a:p>
            <a:r>
              <a:rPr lang="en-NZ" dirty="0"/>
              <a:t>Don’t make assumptions based on culture, religion, age, gender, disability etc.</a:t>
            </a:r>
          </a:p>
          <a:p>
            <a:r>
              <a:rPr lang="en-NZ" dirty="0"/>
              <a:t>Use empathy and good communication skills.</a:t>
            </a:r>
          </a:p>
        </p:txBody>
      </p:sp>
    </p:spTree>
    <p:extLst>
      <p:ext uri="{BB962C8B-B14F-4D97-AF65-F5344CB8AC3E}">
        <p14:creationId xmlns:p14="http://schemas.microsoft.com/office/powerpoint/2010/main" val="3860861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219200"/>
          </a:xfrm>
        </p:spPr>
        <p:txBody>
          <a:bodyPr/>
          <a:lstStyle/>
          <a:p>
            <a:r>
              <a:rPr lang="en-NZ" dirty="0"/>
              <a:t>Level one advance care planning training package</a:t>
            </a:r>
          </a:p>
        </p:txBody>
      </p:sp>
      <p:sp>
        <p:nvSpPr>
          <p:cNvPr id="3" name="Content Placeholder 2"/>
          <p:cNvSpPr>
            <a:spLocks noGrp="1"/>
          </p:cNvSpPr>
          <p:nvPr>
            <p:ph idx="1"/>
          </p:nvPr>
        </p:nvSpPr>
        <p:spPr>
          <a:xfrm>
            <a:off x="381000" y="5443220"/>
            <a:ext cx="8534400" cy="576579"/>
          </a:xfrm>
        </p:spPr>
        <p:txBody>
          <a:bodyPr/>
          <a:lstStyle/>
          <a:p>
            <a:pPr marL="0" indent="0" algn="ctr">
              <a:buNone/>
            </a:pPr>
            <a:r>
              <a:rPr lang="en-NZ" dirty="0"/>
              <a:t>www.myacp.org.nz</a:t>
            </a:r>
          </a:p>
          <a:p>
            <a:endParaRPr lang="en-NZ"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127"/>
          <a:stretch/>
        </p:blipFill>
        <p:spPr bwMode="auto">
          <a:xfrm>
            <a:off x="1333143" y="1438524"/>
            <a:ext cx="6477713" cy="40046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587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4181-F4AD-477F-A3AF-B460D16594B1}"/>
              </a:ext>
            </a:extLst>
          </p:cNvPr>
          <p:cNvSpPr>
            <a:spLocks noGrp="1"/>
          </p:cNvSpPr>
          <p:nvPr>
            <p:ph type="title"/>
          </p:nvPr>
        </p:nvSpPr>
        <p:spPr/>
        <p:txBody>
          <a:bodyPr/>
          <a:lstStyle/>
          <a:p>
            <a:br>
              <a:rPr lang="en-NZ" dirty="0"/>
            </a:br>
            <a:r>
              <a:rPr lang="en-NZ" dirty="0"/>
              <a:t>Resources </a:t>
            </a:r>
            <a:br>
              <a:rPr lang="en-NZ" dirty="0"/>
            </a:br>
            <a:endParaRPr lang="en-NZ" dirty="0"/>
          </a:p>
        </p:txBody>
      </p:sp>
      <p:pic>
        <p:nvPicPr>
          <p:cNvPr id="7" name="Picture 6">
            <a:extLst>
              <a:ext uri="{FF2B5EF4-FFF2-40B4-BE49-F238E27FC236}">
                <a16:creationId xmlns:a16="http://schemas.microsoft.com/office/drawing/2014/main" id="{0327F41E-F5DB-4283-997C-7002E1FA5F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576" y="1109487"/>
            <a:ext cx="7632848" cy="4393660"/>
          </a:xfrm>
          <a:prstGeom prst="rect">
            <a:avLst/>
          </a:prstGeom>
          <a:ln>
            <a:noFill/>
          </a:ln>
          <a:effectLst>
            <a:outerShdw blurRad="292100" dist="139700" dir="2700000" algn="tl" rotWithShape="0">
              <a:srgbClr val="333333">
                <a:alpha val="65000"/>
              </a:srgbClr>
            </a:outerShdw>
          </a:effectLst>
        </p:spPr>
      </p:pic>
      <p:sp>
        <p:nvSpPr>
          <p:cNvPr id="8" name="Content Placeholder 2">
            <a:extLst>
              <a:ext uri="{FF2B5EF4-FFF2-40B4-BE49-F238E27FC236}">
                <a16:creationId xmlns:a16="http://schemas.microsoft.com/office/drawing/2014/main" id="{355C4626-5D52-47A3-9D8C-F29E997BD82B}"/>
              </a:ext>
            </a:extLst>
          </p:cNvPr>
          <p:cNvSpPr>
            <a:spLocks noGrp="1"/>
          </p:cNvSpPr>
          <p:nvPr>
            <p:ph idx="1"/>
          </p:nvPr>
        </p:nvSpPr>
        <p:spPr>
          <a:xfrm>
            <a:off x="304800" y="5532181"/>
            <a:ext cx="8534400" cy="576579"/>
          </a:xfrm>
        </p:spPr>
        <p:txBody>
          <a:bodyPr/>
          <a:lstStyle/>
          <a:p>
            <a:pPr marL="0" indent="0" algn="ctr">
              <a:buNone/>
            </a:pPr>
            <a:r>
              <a:rPr lang="en-NZ" dirty="0"/>
              <a:t>www.myacp.org.nz</a:t>
            </a:r>
          </a:p>
          <a:p>
            <a:endParaRPr lang="en-NZ" dirty="0"/>
          </a:p>
        </p:txBody>
      </p:sp>
    </p:spTree>
    <p:extLst>
      <p:ext uri="{BB962C8B-B14F-4D97-AF65-F5344CB8AC3E}">
        <p14:creationId xmlns:p14="http://schemas.microsoft.com/office/powerpoint/2010/main" val="264759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t>Conclusion</a:t>
            </a:r>
            <a:endParaRPr lang="en-NZ" dirty="0"/>
          </a:p>
        </p:txBody>
      </p:sp>
      <p:sp>
        <p:nvSpPr>
          <p:cNvPr id="34819" name="Content Placeholder 2"/>
          <p:cNvSpPr>
            <a:spLocks noGrp="1"/>
          </p:cNvSpPr>
          <p:nvPr>
            <p:ph idx="1"/>
          </p:nvPr>
        </p:nvSpPr>
        <p:spPr/>
        <p:txBody>
          <a:bodyPr/>
          <a:lstStyle/>
          <a:p>
            <a:pPr marL="0" indent="0">
              <a:buNone/>
            </a:pPr>
            <a:r>
              <a:rPr lang="en-US" dirty="0"/>
              <a:t>Advance care planning gives people the opportunity to:</a:t>
            </a:r>
          </a:p>
          <a:p>
            <a:r>
              <a:rPr lang="en-US" dirty="0"/>
              <a:t>understand what the future might hold</a:t>
            </a:r>
          </a:p>
          <a:p>
            <a:r>
              <a:rPr lang="en-US" dirty="0"/>
              <a:t>be better prepared</a:t>
            </a:r>
          </a:p>
          <a:p>
            <a:r>
              <a:rPr lang="en-US" dirty="0"/>
              <a:t>make decisions in the patient’s best interests.</a:t>
            </a:r>
            <a:endParaRPr lang="en-N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4C7848-D163-413F-B5EB-127E700BEDEA}"/>
              </a:ext>
            </a:extLst>
          </p:cNvPr>
          <p:cNvSpPr txBox="1"/>
          <p:nvPr/>
        </p:nvSpPr>
        <p:spPr>
          <a:xfrm>
            <a:off x="525189" y="2340194"/>
            <a:ext cx="8093622"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dirty="0">
                <a:latin typeface="Calibri"/>
                <a:ea typeface="ＭＳ Ｐゴシック"/>
                <a:cs typeface="Arial"/>
              </a:rPr>
              <a:t>'Ma </a:t>
            </a:r>
            <a:r>
              <a:rPr lang="en-US" sz="2600" dirty="0" err="1">
                <a:latin typeface="Calibri"/>
                <a:ea typeface="ＭＳ Ｐゴシック"/>
                <a:cs typeface="Arial"/>
              </a:rPr>
              <a:t>tini</a:t>
            </a:r>
            <a:r>
              <a:rPr lang="en-US" sz="2600" dirty="0">
                <a:latin typeface="Calibri"/>
                <a:ea typeface="ＭＳ Ｐゴシック"/>
                <a:cs typeface="Arial"/>
              </a:rPr>
              <a:t> ma mano ka </a:t>
            </a:r>
            <a:r>
              <a:rPr lang="en-US" sz="2600" dirty="0" err="1">
                <a:latin typeface="Calibri"/>
                <a:ea typeface="ＭＳ Ｐゴシック"/>
                <a:cs typeface="Arial"/>
              </a:rPr>
              <a:t>rapa</a:t>
            </a:r>
            <a:r>
              <a:rPr lang="en-US" sz="2600" dirty="0">
                <a:latin typeface="Calibri"/>
                <a:ea typeface="ＭＳ Ｐゴシック"/>
                <a:cs typeface="Arial"/>
              </a:rPr>
              <a:t> </a:t>
            </a:r>
            <a:r>
              <a:rPr lang="en-US" sz="2600" dirty="0" err="1">
                <a:latin typeface="Calibri"/>
                <a:ea typeface="ＭＳ Ｐゴシック"/>
                <a:cs typeface="Arial"/>
              </a:rPr>
              <a:t>te</a:t>
            </a:r>
            <a:r>
              <a:rPr lang="en-US" sz="2600" dirty="0">
                <a:latin typeface="Calibri"/>
                <a:ea typeface="ＭＳ Ｐゴシック"/>
                <a:cs typeface="Arial"/>
              </a:rPr>
              <a:t> </a:t>
            </a:r>
            <a:r>
              <a:rPr lang="en-US" sz="2600" dirty="0" err="1">
                <a:latin typeface="Calibri"/>
                <a:ea typeface="ＭＳ Ｐゴシック"/>
                <a:cs typeface="Arial"/>
              </a:rPr>
              <a:t>whai</a:t>
            </a:r>
            <a:r>
              <a:rPr lang="en-US" sz="2600" dirty="0">
                <a:latin typeface="Calibri"/>
                <a:ea typeface="ＭＳ Ｐゴシック"/>
                <a:cs typeface="Arial"/>
              </a:rPr>
              <a:t>'.</a:t>
            </a:r>
            <a:endParaRPr lang="en-US" sz="2600" dirty="0">
              <a:latin typeface="Calibri"/>
              <a:cs typeface="Arial" charset="0"/>
            </a:endParaRPr>
          </a:p>
          <a:p>
            <a:pPr algn="ctr"/>
            <a:endParaRPr lang="en-US" sz="2600" dirty="0">
              <a:latin typeface="Calibri"/>
              <a:ea typeface="ＭＳ Ｐゴシック"/>
              <a:cs typeface="Arial"/>
            </a:endParaRPr>
          </a:p>
          <a:p>
            <a:pPr algn="ctr"/>
            <a:r>
              <a:rPr lang="en-US" sz="2600" dirty="0">
                <a:latin typeface="Calibri"/>
                <a:ea typeface="ＭＳ Ｐゴシック"/>
                <a:cs typeface="Arial"/>
              </a:rPr>
              <a:t>'By many, by thousands, the work will be accomplished. </a:t>
            </a:r>
          </a:p>
          <a:p>
            <a:pPr algn="ctr"/>
            <a:r>
              <a:rPr lang="en-US" sz="2600" dirty="0">
                <a:latin typeface="Calibri"/>
                <a:ea typeface="ＭＳ Ｐゴシック"/>
                <a:cs typeface="Arial"/>
              </a:rPr>
              <a:t>Unity is strength'</a:t>
            </a:r>
            <a:endParaRPr lang="en-US" sz="2600" dirty="0">
              <a:latin typeface="Calibri"/>
              <a:cs typeface="Calibri"/>
            </a:endParaRPr>
          </a:p>
        </p:txBody>
      </p:sp>
    </p:spTree>
    <p:extLst>
      <p:ext uri="{BB962C8B-B14F-4D97-AF65-F5344CB8AC3E}">
        <p14:creationId xmlns:p14="http://schemas.microsoft.com/office/powerpoint/2010/main" val="112433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NZ" dirty="0"/>
              <a:t>What is advance care planning?</a:t>
            </a:r>
            <a:endParaRPr lang="en-US" dirty="0"/>
          </a:p>
        </p:txBody>
      </p:sp>
      <p:pic>
        <p:nvPicPr>
          <p:cNvPr id="7" name="Picture 6">
            <a:extLst>
              <a:ext uri="{FF2B5EF4-FFF2-40B4-BE49-F238E27FC236}">
                <a16:creationId xmlns:a16="http://schemas.microsoft.com/office/drawing/2014/main" id="{4D1A8AF2-0E4E-4593-96AF-F824ABA401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84776">
            <a:off x="4171793" y="2687167"/>
            <a:ext cx="4613293" cy="3197974"/>
          </a:xfrm>
          <a:prstGeom prst="rect">
            <a:avLst/>
          </a:prstGeom>
          <a:ln>
            <a:noFill/>
          </a:ln>
          <a:effectLst>
            <a:outerShdw blurRad="292100" dist="139700" dir="2700000" algn="tl" rotWithShape="0">
              <a:srgbClr val="333333">
                <a:alpha val="65000"/>
              </a:srgbClr>
            </a:outerShdw>
          </a:effectLst>
        </p:spPr>
      </p:pic>
      <p:pic>
        <p:nvPicPr>
          <p:cNvPr id="4" name="Picture 3" descr="A person sitting on a table&#10;&#10;Description automatically generated">
            <a:extLst>
              <a:ext uri="{FF2B5EF4-FFF2-40B4-BE49-F238E27FC236}">
                <a16:creationId xmlns:a16="http://schemas.microsoft.com/office/drawing/2014/main" id="{B4AE2F08-7908-4F18-8839-5F76E5C311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1310802"/>
            <a:ext cx="4392488" cy="31039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D0B4D3-5224-4265-9F76-8F2756B2CC93}"/>
              </a:ext>
            </a:extLst>
          </p:cNvPr>
          <p:cNvSpPr>
            <a:spLocks noGrp="1"/>
          </p:cNvSpPr>
          <p:nvPr>
            <p:ph type="title"/>
          </p:nvPr>
        </p:nvSpPr>
        <p:spPr/>
        <p:txBody>
          <a:bodyPr/>
          <a:lstStyle/>
          <a:p>
            <a:r>
              <a:rPr lang="mi-NZ" dirty="0"/>
              <a:t>Advance care planning</a:t>
            </a:r>
            <a:endParaRPr lang="en-NZ" dirty="0"/>
          </a:p>
        </p:txBody>
      </p:sp>
      <p:sp>
        <p:nvSpPr>
          <p:cNvPr id="73731" name="Rectangle 3"/>
          <p:cNvSpPr>
            <a:spLocks noGrp="1"/>
          </p:cNvSpPr>
          <p:nvPr>
            <p:ph idx="1"/>
          </p:nvPr>
        </p:nvSpPr>
        <p:spPr/>
        <p:txBody>
          <a:bodyPr/>
          <a:lstStyle/>
          <a:p>
            <a:pPr marL="0" indent="0">
              <a:buNone/>
            </a:pPr>
            <a:r>
              <a:rPr lang="en-NZ" dirty="0"/>
              <a:t>ACP is a process of discussion &amp; shared planning for future health care. It involves an individual, </a:t>
            </a:r>
            <a:r>
              <a:rPr lang="en-NZ" dirty="0" err="1"/>
              <a:t>whānau</a:t>
            </a:r>
            <a:r>
              <a:rPr lang="en-NZ" dirty="0"/>
              <a:t> and health care professionals.</a:t>
            </a:r>
          </a:p>
          <a:p>
            <a:pPr marL="0" indent="0">
              <a:buNone/>
            </a:pPr>
            <a:r>
              <a:rPr lang="en-NZ" dirty="0"/>
              <a:t>ACP gives people the opportunity to develop and express their preferences for future care based on:</a:t>
            </a:r>
          </a:p>
          <a:p>
            <a:r>
              <a:rPr lang="en-NZ" dirty="0"/>
              <a:t>their values, beliefs, concerns, hopes &amp; goals</a:t>
            </a:r>
          </a:p>
          <a:p>
            <a:r>
              <a:rPr lang="en-NZ" dirty="0"/>
              <a:t>a better understanding of their current &amp; likely future health</a:t>
            </a:r>
          </a:p>
          <a:p>
            <a:r>
              <a:rPr lang="en-NZ" dirty="0"/>
              <a:t>the treatment &amp; care options available to them.</a:t>
            </a:r>
          </a:p>
          <a:p>
            <a:endParaRPr lang="en-NZ" dirty="0"/>
          </a:p>
        </p:txBody>
      </p:sp>
    </p:spTree>
    <p:extLst>
      <p:ext uri="{BB962C8B-B14F-4D97-AF65-F5344CB8AC3E}">
        <p14:creationId xmlns:p14="http://schemas.microsoft.com/office/powerpoint/2010/main" val="396539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7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23519036"/>
              </p:ext>
            </p:extLst>
          </p:nvPr>
        </p:nvGraphicFramePr>
        <p:xfrm>
          <a:off x="1115616" y="1052736"/>
          <a:ext cx="6550496" cy="5096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pPr algn="ctr"/>
            <a:r>
              <a:rPr lang="en-US" dirty="0"/>
              <a:t>Having ACP conversations</a:t>
            </a:r>
            <a:endParaRPr lang="en-NZ" dirty="0"/>
          </a:p>
        </p:txBody>
      </p:sp>
    </p:spTree>
    <p:extLst>
      <p:ext uri="{BB962C8B-B14F-4D97-AF65-F5344CB8AC3E}">
        <p14:creationId xmlns:p14="http://schemas.microsoft.com/office/powerpoint/2010/main" val="102811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holding a sign&#10;&#10;Description automatically generated">
            <a:extLst>
              <a:ext uri="{FF2B5EF4-FFF2-40B4-BE49-F238E27FC236}">
                <a16:creationId xmlns:a16="http://schemas.microsoft.com/office/drawing/2014/main" id="{669757FD-37B7-4954-BC70-993AEF1D26F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21205" y="380691"/>
            <a:ext cx="4101590" cy="5784614"/>
          </a:xfrm>
        </p:spPr>
      </p:pic>
    </p:spTree>
    <p:extLst>
      <p:ext uri="{BB962C8B-B14F-4D97-AF65-F5344CB8AC3E}">
        <p14:creationId xmlns:p14="http://schemas.microsoft.com/office/powerpoint/2010/main" val="4287854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37D33241-4A07-4781-8FAB-FC90F6724318}"/>
              </a:ext>
            </a:extLst>
          </p:cNvPr>
          <p:cNvSpPr txBox="1">
            <a:spLocks noGrp="1"/>
          </p:cNvSpPr>
          <p:nvPr>
            <p:ph type="title"/>
          </p:nvPr>
        </p:nvSpPr>
        <p:spPr/>
        <p:txBody>
          <a:bodyPr/>
          <a:lstStyle/>
          <a:p>
            <a:r>
              <a:rPr lang="en-NZ" dirty="0"/>
              <a:t>Nominating a person to speak for us</a:t>
            </a:r>
            <a:endParaRPr lang="en-US" dirty="0"/>
          </a:p>
        </p:txBody>
      </p:sp>
      <p:sp>
        <p:nvSpPr>
          <p:cNvPr id="7" name="Content Placeholder 6">
            <a:extLst>
              <a:ext uri="{FF2B5EF4-FFF2-40B4-BE49-F238E27FC236}">
                <a16:creationId xmlns:a16="http://schemas.microsoft.com/office/drawing/2014/main" id="{BCB5383A-0CCA-4F41-97C1-D812C54080F0}"/>
              </a:ext>
            </a:extLst>
          </p:cNvPr>
          <p:cNvSpPr>
            <a:spLocks noGrp="1"/>
          </p:cNvSpPr>
          <p:nvPr>
            <p:ph idx="1"/>
          </p:nvPr>
        </p:nvSpPr>
        <p:spPr/>
        <p:txBody>
          <a:bodyPr/>
          <a:lstStyle/>
          <a:p>
            <a:pPr marL="0" marR="203835" indent="0">
              <a:lnSpc>
                <a:spcPct val="114000"/>
              </a:lnSpc>
              <a:spcBef>
                <a:spcPts val="0"/>
              </a:spcBef>
              <a:buNone/>
              <a:tabLst>
                <a:tab pos="354965" algn="l"/>
                <a:tab pos="355600" algn="l"/>
              </a:tabLst>
            </a:pPr>
            <a:r>
              <a:rPr lang="en-NZ" sz="2600" spc="-5" dirty="0">
                <a:ea typeface="ＭＳ Ｐゴシック"/>
                <a:cs typeface="Arial"/>
              </a:rPr>
              <a:t>Enduring Power of Attorney (</a:t>
            </a:r>
            <a:r>
              <a:rPr lang="en-NZ" sz="2600" spc="-5" dirty="0" err="1">
                <a:ea typeface="ＭＳ Ｐゴシック"/>
                <a:cs typeface="Arial"/>
              </a:rPr>
              <a:t>EPoA</a:t>
            </a:r>
            <a:r>
              <a:rPr lang="en-NZ" sz="2600" spc="-5" dirty="0">
                <a:ea typeface="ＭＳ Ｐゴシック"/>
                <a:cs typeface="Arial"/>
              </a:rPr>
              <a:t>):</a:t>
            </a:r>
          </a:p>
          <a:p>
            <a:pPr marL="0" marR="203835" lvl="1" indent="0">
              <a:lnSpc>
                <a:spcPct val="114000"/>
              </a:lnSpc>
              <a:spcBef>
                <a:spcPts val="0"/>
              </a:spcBef>
              <a:buNone/>
              <a:tabLst>
                <a:tab pos="354965" algn="l"/>
                <a:tab pos="355600" algn="l"/>
              </a:tabLst>
            </a:pPr>
            <a:r>
              <a:rPr lang="en-NZ" sz="2600" spc="-5" dirty="0">
                <a:ea typeface="ＭＳ Ｐゴシック"/>
                <a:cs typeface="Arial"/>
              </a:rPr>
              <a:t>A legally-appointed person who has authorisation to act on the person’s behalf regarding:</a:t>
            </a:r>
          </a:p>
          <a:p>
            <a:pPr marL="711200" marR="203835" lvl="1" indent="-457200">
              <a:lnSpc>
                <a:spcPct val="114000"/>
              </a:lnSpc>
              <a:spcBef>
                <a:spcPts val="0"/>
              </a:spcBef>
              <a:buFont typeface="Arial" panose="020B0604020202020204" pitchFamily="34" charset="0"/>
              <a:buChar char="•"/>
              <a:tabLst>
                <a:tab pos="354965" algn="l"/>
                <a:tab pos="355600" algn="l"/>
              </a:tabLst>
            </a:pPr>
            <a:r>
              <a:rPr lang="en-NZ" sz="2600" spc="-5" dirty="0">
                <a:ea typeface="ＭＳ Ｐゴシック"/>
                <a:cs typeface="Arial"/>
              </a:rPr>
              <a:t>health and welfare </a:t>
            </a:r>
          </a:p>
          <a:p>
            <a:pPr marL="711200" marR="203835" lvl="1" indent="-457200">
              <a:lnSpc>
                <a:spcPct val="114000"/>
              </a:lnSpc>
              <a:spcBef>
                <a:spcPts val="0"/>
              </a:spcBef>
              <a:buFont typeface="Arial" panose="020B0604020202020204" pitchFamily="34" charset="0"/>
              <a:buChar char="•"/>
              <a:tabLst>
                <a:tab pos="354965" algn="l"/>
                <a:tab pos="355600" algn="l"/>
              </a:tabLst>
            </a:pPr>
            <a:r>
              <a:rPr lang="en-NZ" sz="2600" spc="-5" dirty="0">
                <a:ea typeface="ＭＳ Ｐゴシック"/>
                <a:cs typeface="Arial"/>
              </a:rPr>
              <a:t>financial decisions. </a:t>
            </a:r>
          </a:p>
          <a:p>
            <a:pPr marL="0" marR="203835" indent="0">
              <a:lnSpc>
                <a:spcPct val="114000"/>
              </a:lnSpc>
              <a:spcBef>
                <a:spcPts val="0"/>
              </a:spcBef>
              <a:buNone/>
              <a:tabLst>
                <a:tab pos="354965" algn="l"/>
                <a:tab pos="355600" algn="l"/>
              </a:tabLst>
            </a:pPr>
            <a:endParaRPr lang="en-NZ" sz="2600" spc="-5" dirty="0">
              <a:cs typeface="Arial" panose="020B0604020202020204" pitchFamily="34" charset="0"/>
            </a:endParaRPr>
          </a:p>
          <a:p>
            <a:pPr marL="0" marR="203835" indent="0">
              <a:lnSpc>
                <a:spcPct val="114000"/>
              </a:lnSpc>
              <a:spcBef>
                <a:spcPts val="0"/>
              </a:spcBef>
              <a:buNone/>
              <a:tabLst>
                <a:tab pos="354965" algn="l"/>
                <a:tab pos="355600" algn="l"/>
              </a:tabLst>
            </a:pPr>
            <a:r>
              <a:rPr lang="en-NZ" sz="2600" spc="-5" dirty="0">
                <a:ea typeface="ＭＳ Ｐゴシック"/>
                <a:cs typeface="Arial"/>
              </a:rPr>
              <a:t>Can nominate someone informally, to be involved with decision-making.</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The Commission&amp;quot;&quot;/&gt;&lt;property id=&quot;20307&quot; value=&quot;259&quot;/&gt;&lt;/object&gt;&lt;object type=&quot;3&quot; unique_id=&quot;10006&quot;&gt;&lt;property id=&quot;20148&quot; value=&quot;5&quot;/&gt;&lt;property id=&quot;20300&quot; value=&quot;Slide 3 - &amp;quot;The Commission&amp;quot;&quot;/&gt;&lt;property id=&quot;20307&quot; value=&quot;317&quot;/&gt;&lt;/object&gt;&lt;object type=&quot;3&quot; unique_id=&quot;10007&quot;&gt;&lt;property id=&quot;20148&quot; value=&quot;5&quot;/&gt;&lt;property id=&quot;20300&quot; value=&quot;Slide 4 - &amp;quot;It’s about…&amp;quot;&quot;/&gt;&lt;property id=&quot;20307&quot; value=&quot;295&quot;/&gt;&lt;/object&gt;&lt;object type=&quot;3&quot; unique_id=&quot;10008&quot;&gt;&lt;property id=&quot;20148&quot; value=&quot;5&quot;/&gt;&lt;property id=&quot;20300&quot; value=&quot;Slide 5 - &amp;quot;Sector quality and safety outcomes&amp;quot;&quot;/&gt;&lt;property id=&quot;20307&quot; value=&quot;294&quot;/&gt;&lt;/object&gt;&lt;object type=&quot;3&quot; unique_id=&quot;10009&quot;&gt;&lt;property id=&quot;20148&quot; value=&quot;5&quot;/&gt;&lt;property id=&quot;20300&quot; value=&quot;Slide 6&quot;/&gt;&lt;property id=&quot;20307&quot; value=&quot;309&quot;/&gt;&lt;/object&gt;&lt;object type=&quot;3&quot; unique_id=&quot;10010&quot;&gt;&lt;property id=&quot;20148&quot; value=&quot;5&quot;/&gt;&lt;property id=&quot;20300&quot; value=&quot;Slide 7&quot;/&gt;&lt;property id=&quot;20307&quot; value=&quot;318&quot;/&gt;&lt;/object&gt;&lt;object type=&quot;3&quot; unique_id=&quot;10011&quot;&gt;&lt;property id=&quot;20148&quot; value=&quot;5&quot;/&gt;&lt;property id=&quot;20300&quot; value=&quot;Slide 8&quot;/&gt;&lt;property id=&quot;20307&quot; value=&quot;319&quot;/&gt;&lt;/object&gt;&lt;object type=&quot;3&quot; unique_id=&quot;10012&quot;&gt;&lt;property id=&quot;20148&quot; value=&quot;5&quot;/&gt;&lt;property id=&quot;20300&quot; value=&quot;Slide 9&quot;/&gt;&lt;property id=&quot;20307&quot; value=&quot;331&quot;/&gt;&lt;/object&gt;&lt;object type=&quot;3&quot; unique_id=&quot;10013&quot;&gt;&lt;property id=&quot;20148&quot; value=&quot;5&quot;/&gt;&lt;property id=&quot;20300&quot; value=&quot;Slide 10&quot;/&gt;&lt;property id=&quot;20307&quot; value=&quot;327&quot;/&gt;&lt;/object&gt;&lt;object type=&quot;3&quot; unique_id=&quot;10014&quot;&gt;&lt;property id=&quot;20148&quot; value=&quot;5&quot;/&gt;&lt;property id=&quot;20300&quot; value=&quot;Slide 11&quot;/&gt;&lt;property id=&quot;20307&quot; value=&quot;311&quot;/&gt;&lt;/object&gt;&lt;object type=&quot;3&quot; unique_id=&quot;10015&quot;&gt;&lt;property id=&quot;20148&quot; value=&quot;5&quot;/&gt;&lt;property id=&quot;20300&quot; value=&quot;Slide 12&quot;/&gt;&lt;property id=&quot;20307&quot; value=&quot;312&quot;/&gt;&lt;/object&gt;&lt;object type=&quot;3&quot; unique_id=&quot;10016&quot;&gt;&lt;property id=&quot;20148&quot; value=&quot;5&quot;/&gt;&lt;property id=&quot;20300&quot; value=&quot;Slide 13&quot;/&gt;&lt;property id=&quot;20307&quot; value=&quot;314&quot;/&gt;&lt;/object&gt;&lt;object type=&quot;3&quot; unique_id=&quot;10017&quot;&gt;&lt;property id=&quot;20148&quot; value=&quot;5&quot;/&gt;&lt;property id=&quot;20300&quot; value=&quot;Slide 14&quot;/&gt;&lt;property id=&quot;20307&quot; value=&quot;310&quot;/&gt;&lt;/object&gt;&lt;object type=&quot;3&quot; unique_id=&quot;10018&quot;&gt;&lt;property id=&quot;20148&quot; value=&quot;5&quot;/&gt;&lt;property id=&quot;20300&quot; value=&quot;Slide 15&quot;/&gt;&lt;property id=&quot;20307&quot; value=&quot;315&quot;/&gt;&lt;/object&gt;&lt;object type=&quot;3&quot; unique_id=&quot;10019&quot;&gt;&lt;property id=&quot;20148&quot; value=&quot;5&quot;/&gt;&lt;property id=&quot;20300&quot; value=&quot;Slide 16&quot;/&gt;&lt;property id=&quot;20307&quot; value=&quot;313&quot;/&gt;&lt;/object&gt;&lt;object type=&quot;3&quot; unique_id=&quot;10020&quot;&gt;&lt;property id=&quot;20148&quot; value=&quot;5&quot;/&gt;&lt;property id=&quot;20300&quot; value=&quot;Slide 17&quot;/&gt;&lt;property id=&quot;20307&quot; value=&quot;316&quot;/&gt;&lt;/object&gt;&lt;object type=&quot;3&quot; unique_id=&quot;10021&quot;&gt;&lt;property id=&quot;20148&quot; value=&quot;5&quot;/&gt;&lt;property id=&quot;20300&quot; value=&quot;Slide 18 - &amp;quot;Reducing Perioperative Harm&amp;quot;&quot;/&gt;&lt;property id=&quot;20307&quot; value=&quot;326&quot;/&gt;&lt;/object&gt;&lt;object type=&quot;3&quot; unique_id=&quot;10022&quot;&gt;&lt;property id=&quot;20148&quot; value=&quot;5&quot;/&gt;&lt;property id=&quot;20300&quot; value=&quot;Slide 19 - &amp;quot;Global Trigger Tools&amp;quot;&quot;/&gt;&lt;property id=&quot;20307&quot; value=&quot;328&quot;/&gt;&lt;/object&gt;&lt;object type=&quot;3&quot; unique_id=&quot;10023&quot;&gt;&lt;property id=&quot;20148&quot; value=&quot;5&quot;/&gt;&lt;property id=&quot;20300&quot; value=&quot;Slide 20 - &amp;quot;Reducing Harm from Falls&amp;quot;&quot;/&gt;&lt;property id=&quot;20307&quot; value=&quot;325&quot;/&gt;&lt;/object&gt;&lt;object type=&quot;3&quot; unique_id=&quot;10024&quot;&gt;&lt;property id=&quot;20148&quot; value=&quot;5&quot;/&gt;&lt;property id=&quot;20300&quot; value=&quot;Slide 21&quot;/&gt;&lt;property id=&quot;20307&quot; value=&quot;283&quot;/&gt;&lt;/object&gt;&lt;object type=&quot;3&quot; unique_id=&quot;10025&quot;&gt;&lt;property id=&quot;20148&quot; value=&quot;5&quot;/&gt;&lt;property id=&quot;20300&quot; value=&quot;Slide 22&quot;/&gt;&lt;property id=&quot;20307&quot; value=&quot;320&quot;/&gt;&lt;/object&gt;&lt;object type=&quot;3&quot; unique_id=&quot;10026&quot;&gt;&lt;property id=&quot;20148&quot; value=&quot;5&quot;/&gt;&lt;property id=&quot;20300&quot; value=&quot;Slide 23&quot;/&gt;&lt;property id=&quot;20307&quot; value=&quot;300&quot;/&gt;&lt;/object&gt;&lt;object type=&quot;3&quot; unique_id=&quot;10027&quot;&gt;&lt;property id=&quot;20148&quot; value=&quot;5&quot;/&gt;&lt;property id=&quot;20300&quot; value=&quot;Slide 24&quot;/&gt;&lt;property id=&quot;20307&quot; value=&quot;301&quot;/&gt;&lt;/object&gt;&lt;object type=&quot;3&quot; unique_id=&quot;10028&quot;&gt;&lt;property id=&quot;20148&quot; value=&quot;5&quot;/&gt;&lt;property id=&quot;20300&quot; value=&quot;Slide 26&quot;/&gt;&lt;property id=&quot;20307&quot; value=&quot;329&quot;/&gt;&lt;/object&gt;&lt;object type=&quot;3&quot; unique_id=&quot;10029&quot;&gt;&lt;property id=&quot;20148&quot; value=&quot;5&quot;/&gt;&lt;property id=&quot;20300&quot; value=&quot;Slide 27&quot;/&gt;&lt;property id=&quot;20307&quot; value=&quot;330&quot;/&gt;&lt;/object&gt;&lt;object type=&quot;3&quot; unique_id=&quot;10030&quot;&gt;&lt;property id=&quot;20148&quot; value=&quot;5&quot;/&gt;&lt;property id=&quot;20300&quot; value=&quot;Slide 28&quot;/&gt;&lt;property id=&quot;20307&quot; value=&quot;322&quot;/&gt;&lt;/object&gt;&lt;object type=&quot;3&quot; unique_id=&quot;10031&quot;&gt;&lt;property id=&quot;20148&quot; value=&quot;5&quot;/&gt;&lt;property id=&quot;20300&quot; value=&quot;Slide 29&quot;/&gt;&lt;property id=&quot;20307&quot; value=&quot;323&quot;/&gt;&lt;/object&gt;&lt;object type=&quot;3&quot; unique_id=&quot;10032&quot;&gt;&lt;property id=&quot;20148&quot; value=&quot;5&quot;/&gt;&lt;property id=&quot;20300&quot; value=&quot;Slide 30&quot;/&gt;&lt;property id=&quot;20307&quot; value=&quot;296&quot;/&gt;&lt;/object&gt;&lt;object type=&quot;3&quot; unique_id=&quot;10033&quot;&gt;&lt;property id=&quot;20148&quot; value=&quot;5&quot;/&gt;&lt;property id=&quot;20300&quot; value=&quot;Slide 31&quot;/&gt;&lt;property id=&quot;20307&quot; value=&quot;298&quot;/&gt;&lt;/object&gt;&lt;object type=&quot;3&quot; unique_id=&quot;10034&quot;&gt;&lt;property id=&quot;20148&quot; value=&quot;5&quot;/&gt;&lt;property id=&quot;20300&quot; value=&quot;Slide 32&quot;/&gt;&lt;property id=&quot;20307&quot; value=&quot;324&quot;/&gt;&lt;/object&gt;&lt;object type=&quot;3&quot; unique_id=&quot;10035&quot;&gt;&lt;property id=&quot;20148&quot; value=&quot;5&quot;/&gt;&lt;property id=&quot;20300&quot; value=&quot;Slide 25&quot;/&gt;&lt;property id=&quot;20307&quot; value=&quot;33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5f067919-d045-4b34-bd75-563914e94517" ContentTypeId="0x010100464BB556B3337A48846236E9064FB9CC01" PreviousValue="false"/>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5.xml><?xml version="1.0" encoding="utf-8"?>
<ct:contentTypeSchema xmlns:ct="http://schemas.microsoft.com/office/2006/metadata/contentType" xmlns:ma="http://schemas.microsoft.com/office/2006/metadata/properties/metaAttributes" ct:_="" ma:_="" ma:contentTypeName="DMS document" ma:contentTypeID="0x010100464BB556B3337A48846236E9064FB9CC0100A0151A83A279F44484FD62A72A123A9E" ma:contentTypeVersion="32" ma:contentTypeDescription="Use this content type to classify and store documents on HQSC DMS website" ma:contentTypeScope="" ma:versionID="322fe743f9886ec0241b631d919479a6">
  <xsd:schema xmlns:xsd="http://www.w3.org/2001/XMLSchema" xmlns:xs="http://www.w3.org/2001/XMLSchema" xmlns:p="http://schemas.microsoft.com/office/2006/metadata/properties" xmlns:ns3="b9674e6c-059e-4b62-b47a-52d66243851c" xmlns:ns4="bef9904b-9bca-4a1b-aca3-78dad2044d15" targetNamespace="http://schemas.microsoft.com/office/2006/metadata/properties" ma:root="true" ma:fieldsID="929993c5e4a596d954f8ff5f109e2cd5" ns3:_="" ns4:_="">
    <xsd:import namespace="b9674e6c-059e-4b62-b47a-52d66243851c"/>
    <xsd:import namespace="bef9904b-9bca-4a1b-aca3-78dad2044d1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674e6c-059e-4b62-b47a-52d66243851c"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f9904b-9bca-4a1b-aca3-78dad2044d1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40BF83-F8C2-4486-B5CD-18C313F5C6FC}">
  <ds:schemaRefs>
    <ds:schemaRef ds:uri="Microsoft.SharePoint.Taxonomy.ContentTypeSync"/>
  </ds:schemaRefs>
</ds:datastoreItem>
</file>

<file path=customXml/itemProps2.xml><?xml version="1.0" encoding="utf-8"?>
<ds:datastoreItem xmlns:ds="http://schemas.openxmlformats.org/officeDocument/2006/customXml" ds:itemID="{49D22001-0ACC-4F1C-90F6-B8B906D15F9B}">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bef9904b-9bca-4a1b-aca3-78dad2044d15"/>
    <ds:schemaRef ds:uri="b9674e6c-059e-4b62-b47a-52d66243851c"/>
    <ds:schemaRef ds:uri="http://www.w3.org/XML/1998/namespace"/>
    <ds:schemaRef ds:uri="http://purl.org/dc/dcmitype/"/>
  </ds:schemaRefs>
</ds:datastoreItem>
</file>

<file path=customXml/itemProps3.xml><?xml version="1.0" encoding="utf-8"?>
<ds:datastoreItem xmlns:ds="http://schemas.openxmlformats.org/officeDocument/2006/customXml" ds:itemID="{AF32EC47-8E50-40DB-B379-713C6C2BB88B}">
  <ds:schemaRefs>
    <ds:schemaRef ds:uri="http://schemas.microsoft.com/sharepoint/v3/contenttype/forms"/>
  </ds:schemaRefs>
</ds:datastoreItem>
</file>

<file path=customXml/itemProps4.xml><?xml version="1.0" encoding="utf-8"?>
<ds:datastoreItem xmlns:ds="http://schemas.openxmlformats.org/officeDocument/2006/customXml" ds:itemID="{87838E93-B5B2-455D-A435-2021DB07F696}">
  <ds:schemaRefs>
    <ds:schemaRef ds:uri="http://schemas.microsoft.com/office/2006/metadata/longProperties"/>
  </ds:schemaRefs>
</ds:datastoreItem>
</file>

<file path=customXml/itemProps5.xml><?xml version="1.0" encoding="utf-8"?>
<ds:datastoreItem xmlns:ds="http://schemas.openxmlformats.org/officeDocument/2006/customXml" ds:itemID="{8463EEBB-E9DA-4E65-B2AD-50963A913F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674e6c-059e-4b62-b47a-52d66243851c"/>
    <ds:schemaRef ds:uri="bef9904b-9bca-4a1b-aca3-78dad2044d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Clinical ACP powerpoint</Template>
  <TotalTime>956</TotalTime>
  <Words>5270</Words>
  <Application>Microsoft Office PowerPoint</Application>
  <PresentationFormat>On-screen Show (4:3)</PresentationFormat>
  <Paragraphs>512</Paragraphs>
  <Slides>46</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Times New Roman</vt:lpstr>
      <vt:lpstr>2_Office Theme</vt:lpstr>
      <vt:lpstr>PowerPoint Presentation</vt:lpstr>
      <vt:lpstr>Whakatauki</vt:lpstr>
      <vt:lpstr>Overview</vt:lpstr>
      <vt:lpstr>Setting the scene</vt:lpstr>
      <vt:lpstr>What is advance care planning?</vt:lpstr>
      <vt:lpstr>Advance care planning</vt:lpstr>
      <vt:lpstr>Having ACP conversations</vt:lpstr>
      <vt:lpstr>PowerPoint Presentation</vt:lpstr>
      <vt:lpstr>Nominating a person to speak for us</vt:lpstr>
      <vt:lpstr>An advance care plan</vt:lpstr>
      <vt:lpstr>An advance care plan</vt:lpstr>
      <vt:lpstr>Legal standing of ACP</vt:lpstr>
      <vt:lpstr>Advance directives</vt:lpstr>
      <vt:lpstr>Advance directives</vt:lpstr>
      <vt:lpstr>Advance directives</vt:lpstr>
      <vt:lpstr>The importance of clarity</vt:lpstr>
      <vt:lpstr>Advance directives</vt:lpstr>
      <vt:lpstr>Advance directives</vt:lpstr>
      <vt:lpstr>Advance directives</vt:lpstr>
      <vt:lpstr>Decision-making cascade: what happens when a person is no longer competent?</vt:lpstr>
      <vt:lpstr>Why is advance care planning important?</vt:lpstr>
      <vt:lpstr>Evidence</vt:lpstr>
      <vt:lpstr>Evidence continued</vt:lpstr>
      <vt:lpstr>Arthur’s story</vt:lpstr>
      <vt:lpstr>Why is advance care planning important?</vt:lpstr>
      <vt:lpstr>Tracy’s story</vt:lpstr>
      <vt:lpstr>Who is advance care planning for? </vt:lpstr>
      <vt:lpstr>Why do an advance care plan?</vt:lpstr>
      <vt:lpstr>When to have the conversation </vt:lpstr>
      <vt:lpstr>When to have the conversation </vt:lpstr>
      <vt:lpstr>What happens if someone isn’t competent?</vt:lpstr>
      <vt:lpstr>Why do these conversations sometimes feel challenging?</vt:lpstr>
      <vt:lpstr>Things to keep in mind</vt:lpstr>
      <vt:lpstr>Things to keep in mind continued…</vt:lpstr>
      <vt:lpstr>How to get started</vt:lpstr>
      <vt:lpstr>Someone who is well</vt:lpstr>
      <vt:lpstr>Someone with a new diagnosis</vt:lpstr>
      <vt:lpstr>Someone with chronic illness</vt:lpstr>
      <vt:lpstr>Someone with an end-stage condition</vt:lpstr>
      <vt:lpstr>Serious Illness Conversation Guide</vt:lpstr>
      <vt:lpstr>Aotearoa Serious Illness Conversation Guide  A framework for best communication practices</vt:lpstr>
      <vt:lpstr>Tips</vt:lpstr>
      <vt:lpstr>Level one advance care planning training package</vt:lpstr>
      <vt:lpstr> Resources  </vt:lpstr>
      <vt:lpstr>Conclusion</vt:lpstr>
      <vt:lpstr>PowerPoint Presentation</vt:lpstr>
    </vt:vector>
  </TitlesOfParts>
  <Company>Ministry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Ricki Lunam</dc:creator>
  <cp:lastModifiedBy>Falyn Cranston</cp:lastModifiedBy>
  <cp:revision>5</cp:revision>
  <cp:lastPrinted>2020-01-22T05:23:42Z</cp:lastPrinted>
  <dcterms:created xsi:type="dcterms:W3CDTF">2019-07-09T04:39:09Z</dcterms:created>
  <dcterms:modified xsi:type="dcterms:W3CDTF">2020-05-18T01:00:59Z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ZZEXX236R265-9-5099</vt:lpwstr>
  </property>
  <property fmtid="{D5CDD505-2E9C-101B-9397-08002B2CF9AE}" pid="3" name="_dlc_DocIdItemGuid">
    <vt:lpwstr>eb78aaae-97f7-46f7-aedc-c7a98dae5977</vt:lpwstr>
  </property>
  <property fmtid="{D5CDD505-2E9C-101B-9397-08002B2CF9AE}" pid="4" name="_dlc_DocIdUrl">
    <vt:lpwstr>http://intranet.hqsc.local/_layouts/DocIdRedir.aspx?ID=ZZEXX236R265-9-5099, ZZEXX236R265-9-5099</vt:lpwstr>
  </property>
  <property fmtid="{D5CDD505-2E9C-101B-9397-08002B2CF9AE}" pid="5" name="EmTo">
    <vt:lpwstr/>
  </property>
  <property fmtid="{D5CDD505-2E9C-101B-9397-08002B2CF9AE}" pid="6" name="EmFrom">
    <vt:lpwstr/>
  </property>
  <property fmtid="{D5CDD505-2E9C-101B-9397-08002B2CF9AE}" pid="7" name="EmType">
    <vt:lpwstr/>
  </property>
  <property fmtid="{D5CDD505-2E9C-101B-9397-08002B2CF9AE}" pid="8" name="EmSubject">
    <vt:lpwstr/>
  </property>
  <property fmtid="{D5CDD505-2E9C-101B-9397-08002B2CF9AE}" pid="9" name="EmAttachCount">
    <vt:lpwstr/>
  </property>
  <property fmtid="{D5CDD505-2E9C-101B-9397-08002B2CF9AE}" pid="10" name="EmCategory">
    <vt:lpwstr/>
  </property>
  <property fmtid="{D5CDD505-2E9C-101B-9397-08002B2CF9AE}" pid="11" name="EmBody">
    <vt:lpwstr/>
  </property>
  <property fmtid="{D5CDD505-2E9C-101B-9397-08002B2CF9AE}" pid="12" name="EmCC">
    <vt:lpwstr/>
  </property>
  <property fmtid="{D5CDD505-2E9C-101B-9397-08002B2CF9AE}" pid="13" name="EmBCC">
    <vt:lpwstr/>
  </property>
  <property fmtid="{D5CDD505-2E9C-101B-9397-08002B2CF9AE}" pid="14" name="EmFromName">
    <vt:lpwstr/>
  </property>
  <property fmtid="{D5CDD505-2E9C-101B-9397-08002B2CF9AE}" pid="15" name="EmID">
    <vt:lpwstr/>
  </property>
  <property fmtid="{D5CDD505-2E9C-101B-9397-08002B2CF9AE}" pid="16" name="EmCon">
    <vt:lpwstr/>
  </property>
  <property fmtid="{D5CDD505-2E9C-101B-9397-08002B2CF9AE}" pid="17" name="ContentTypeId">
    <vt:lpwstr>0x010100464BB556B3337A48846236E9064FB9CC0100A0151A83A279F44484FD62A72A123A9E</vt:lpwstr>
  </property>
  <property fmtid="{D5CDD505-2E9C-101B-9397-08002B2CF9AE}" pid="18" name="AuthorIds_UIVersion_3072">
    <vt:lpwstr>59</vt:lpwstr>
  </property>
</Properties>
</file>